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310" r:id="rId3"/>
    <p:sldId id="307" r:id="rId4"/>
    <p:sldId id="285" r:id="rId5"/>
    <p:sldId id="301" r:id="rId6"/>
    <p:sldId id="257" r:id="rId7"/>
    <p:sldId id="302" r:id="rId8"/>
    <p:sldId id="311" r:id="rId9"/>
    <p:sldId id="312" r:id="rId10"/>
    <p:sldId id="291" r:id="rId11"/>
    <p:sldId id="299" r:id="rId12"/>
    <p:sldId id="300" r:id="rId13"/>
    <p:sldId id="313" r:id="rId14"/>
    <p:sldId id="298" r:id="rId15"/>
    <p:sldId id="314" r:id="rId16"/>
    <p:sldId id="315" r:id="rId17"/>
    <p:sldId id="318" r:id="rId18"/>
    <p:sldId id="319" r:id="rId19"/>
    <p:sldId id="320" r:id="rId20"/>
    <p:sldId id="258" r:id="rId21"/>
    <p:sldId id="267" r:id="rId22"/>
    <p:sldId id="268" r:id="rId23"/>
    <p:sldId id="269" r:id="rId24"/>
    <p:sldId id="303" r:id="rId25"/>
    <p:sldId id="316" r:id="rId26"/>
    <p:sldId id="259" r:id="rId27"/>
    <p:sldId id="271" r:id="rId28"/>
    <p:sldId id="273" r:id="rId29"/>
    <p:sldId id="274" r:id="rId30"/>
    <p:sldId id="317" r:id="rId31"/>
    <p:sldId id="276" r:id="rId32"/>
    <p:sldId id="277" r:id="rId33"/>
    <p:sldId id="278" r:id="rId34"/>
    <p:sldId id="260" r:id="rId35"/>
    <p:sldId id="279" r:id="rId36"/>
    <p:sldId id="280" r:id="rId37"/>
    <p:sldId id="282" r:id="rId38"/>
    <p:sldId id="281" r:id="rId39"/>
    <p:sldId id="261" r:id="rId40"/>
    <p:sldId id="263" r:id="rId41"/>
    <p:sldId id="288" r:id="rId42"/>
    <p:sldId id="262" r:id="rId43"/>
    <p:sldId id="264" r:id="rId44"/>
    <p:sldId id="304" r:id="rId45"/>
    <p:sldId id="289" r:id="rId46"/>
    <p:sldId id="305" r:id="rId47"/>
    <p:sldId id="293" r:id="rId48"/>
    <p:sldId id="308" r:id="rId49"/>
    <p:sldId id="265" r:id="rId50"/>
    <p:sldId id="284" r:id="rId51"/>
    <p:sldId id="30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4327"/>
    <p:restoredTop sz="94737"/>
  </p:normalViewPr>
  <p:slideViewPr>
    <p:cSldViewPr snapToGrid="0" snapToObjects="1">
      <p:cViewPr>
        <p:scale>
          <a:sx n="53" d="100"/>
          <a:sy n="53" d="100"/>
        </p:scale>
        <p:origin x="-2712" y="-954"/>
      </p:cViewPr>
      <p:guideLst>
        <p:guide orient="horz" pos="2160"/>
        <p:guide pos="3840"/>
      </p:guideLst>
    </p:cSldViewPr>
  </p:slideViewPr>
  <p:outlineViewPr>
    <p:cViewPr>
      <p:scale>
        <a:sx n="33" d="100"/>
        <a:sy n="33" d="100"/>
      </p:scale>
      <p:origin x="0" y="-3515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45028-059E-4C70-8F34-0785E3CE85C3}" type="doc">
      <dgm:prSet loTypeId="urn:microsoft.com/office/officeart/2005/8/layout/target1" loCatId="relationship" qsTypeId="urn:microsoft.com/office/officeart/2005/8/quickstyle/simple1" qsCatId="simple" csTypeId="urn:microsoft.com/office/officeart/2005/8/colors/accent1_2" csCatId="accent1" phldr="1"/>
      <dgm:spPr/>
    </dgm:pt>
    <dgm:pt modelId="{D182211D-1422-4E23-9B44-A3ADDBB70200}">
      <dgm:prSet phldrT="[Text]"/>
      <dgm:spPr/>
      <dgm:t>
        <a:bodyPr/>
        <a:lstStyle/>
        <a:p>
          <a:r>
            <a:rPr lang="en-US" smtClean="0">
              <a:solidFill>
                <a:srgbClr val="FFFF00"/>
              </a:solidFill>
            </a:rPr>
            <a:t>Books</a:t>
          </a:r>
          <a:r>
            <a:rPr lang="en-US" smtClean="0"/>
            <a:t> are the Basis</a:t>
          </a:r>
          <a:endParaRPr lang="en-US"/>
        </a:p>
      </dgm:t>
    </dgm:pt>
    <dgm:pt modelId="{1F6F7B6D-2A2E-45BE-A3D7-DC9094E7CC1F}" type="parTrans" cxnId="{839B3241-F7C0-4745-9832-F7595CDD4431}">
      <dgm:prSet/>
      <dgm:spPr/>
      <dgm:t>
        <a:bodyPr/>
        <a:lstStyle/>
        <a:p>
          <a:endParaRPr lang="en-US"/>
        </a:p>
      </dgm:t>
    </dgm:pt>
    <dgm:pt modelId="{5D4C58AB-F03D-4EA8-9AA4-ADDF3BAFE440}" type="sibTrans" cxnId="{839B3241-F7C0-4745-9832-F7595CDD4431}">
      <dgm:prSet/>
      <dgm:spPr/>
      <dgm:t>
        <a:bodyPr/>
        <a:lstStyle/>
        <a:p>
          <a:endParaRPr lang="en-US"/>
        </a:p>
      </dgm:t>
    </dgm:pt>
    <dgm:pt modelId="{A009ACDF-5538-4768-97AF-F48B1BDDCBCD}">
      <dgm:prSet phldrT="[Text]"/>
      <dgm:spPr/>
      <dgm:t>
        <a:bodyPr/>
        <a:lstStyle/>
        <a:p>
          <a:r>
            <a:rPr lang="en-US" smtClean="0">
              <a:solidFill>
                <a:srgbClr val="FFFF00"/>
              </a:solidFill>
            </a:rPr>
            <a:t>Purity</a:t>
          </a:r>
          <a:r>
            <a:rPr lang="en-US" smtClean="0"/>
            <a:t> is the Force</a:t>
          </a:r>
          <a:endParaRPr lang="en-US"/>
        </a:p>
      </dgm:t>
    </dgm:pt>
    <dgm:pt modelId="{C9FE2499-9DC9-4A50-9E08-7724E65255AA}" type="parTrans" cxnId="{000E45DF-877B-4A72-82A3-CFF0C678F46A}">
      <dgm:prSet/>
      <dgm:spPr/>
      <dgm:t>
        <a:bodyPr/>
        <a:lstStyle/>
        <a:p>
          <a:endParaRPr lang="en-US"/>
        </a:p>
      </dgm:t>
    </dgm:pt>
    <dgm:pt modelId="{0290EB8A-CEC7-41A1-8D67-535AD5723D20}" type="sibTrans" cxnId="{000E45DF-877B-4A72-82A3-CFF0C678F46A}">
      <dgm:prSet/>
      <dgm:spPr/>
      <dgm:t>
        <a:bodyPr/>
        <a:lstStyle/>
        <a:p>
          <a:endParaRPr lang="en-US"/>
        </a:p>
      </dgm:t>
    </dgm:pt>
    <dgm:pt modelId="{F673410B-05DB-4E6C-B196-635E951B50AD}">
      <dgm:prSet phldrT="[Text]"/>
      <dgm:spPr/>
      <dgm:t>
        <a:bodyPr/>
        <a:lstStyle/>
        <a:p>
          <a:r>
            <a:rPr lang="en-US" smtClean="0">
              <a:solidFill>
                <a:srgbClr val="FFFF00"/>
              </a:solidFill>
            </a:rPr>
            <a:t>Preaching</a:t>
          </a:r>
          <a:r>
            <a:rPr lang="en-US" smtClean="0"/>
            <a:t> is the Essence</a:t>
          </a:r>
          <a:endParaRPr lang="en-US"/>
        </a:p>
      </dgm:t>
    </dgm:pt>
    <dgm:pt modelId="{296B7CF0-E851-4F82-B053-38A0E7B4984F}" type="parTrans" cxnId="{12A657A2-51FA-45FC-A93D-869FA4BCE612}">
      <dgm:prSet/>
      <dgm:spPr/>
      <dgm:t>
        <a:bodyPr/>
        <a:lstStyle/>
        <a:p>
          <a:endParaRPr lang="en-US"/>
        </a:p>
      </dgm:t>
    </dgm:pt>
    <dgm:pt modelId="{70FBA572-C680-4444-BB5D-1BF96370C40D}" type="sibTrans" cxnId="{12A657A2-51FA-45FC-A93D-869FA4BCE612}">
      <dgm:prSet/>
      <dgm:spPr/>
      <dgm:t>
        <a:bodyPr/>
        <a:lstStyle/>
        <a:p>
          <a:endParaRPr lang="en-US"/>
        </a:p>
      </dgm:t>
    </dgm:pt>
    <dgm:pt modelId="{D815CED5-2E56-41CA-A9C3-2B0B130C83D5}">
      <dgm:prSet/>
      <dgm:spPr/>
      <dgm:t>
        <a:bodyPr/>
        <a:lstStyle/>
        <a:p>
          <a:r>
            <a:rPr lang="en-US" smtClean="0">
              <a:solidFill>
                <a:srgbClr val="FFFF00"/>
              </a:solidFill>
            </a:rPr>
            <a:t>Utility</a:t>
          </a:r>
          <a:r>
            <a:rPr lang="en-US" smtClean="0"/>
            <a:t> is the Principle</a:t>
          </a:r>
          <a:endParaRPr lang="en-US"/>
        </a:p>
      </dgm:t>
    </dgm:pt>
    <dgm:pt modelId="{71A21C36-1673-4FF3-91CE-B90E3004DCE5}" type="parTrans" cxnId="{B3F82F9E-406D-4674-A414-A89ED1A96777}">
      <dgm:prSet/>
      <dgm:spPr/>
      <dgm:t>
        <a:bodyPr/>
        <a:lstStyle/>
        <a:p>
          <a:endParaRPr lang="en-US"/>
        </a:p>
      </dgm:t>
    </dgm:pt>
    <dgm:pt modelId="{DE43E950-046F-47C7-92BF-C9462A1BA8E3}" type="sibTrans" cxnId="{B3F82F9E-406D-4674-A414-A89ED1A96777}">
      <dgm:prSet/>
      <dgm:spPr/>
      <dgm:t>
        <a:bodyPr/>
        <a:lstStyle/>
        <a:p>
          <a:endParaRPr lang="en-US"/>
        </a:p>
      </dgm:t>
    </dgm:pt>
    <dgm:pt modelId="{335134FD-6D4C-4846-AADF-E7E6FE9497C4}" type="pres">
      <dgm:prSet presAssocID="{8F045028-059E-4C70-8F34-0785E3CE85C3}" presName="composite" presStyleCnt="0">
        <dgm:presLayoutVars>
          <dgm:chMax val="5"/>
          <dgm:dir/>
          <dgm:resizeHandles val="exact"/>
        </dgm:presLayoutVars>
      </dgm:prSet>
      <dgm:spPr/>
    </dgm:pt>
    <dgm:pt modelId="{B3A220A6-D0FE-424E-A81C-706D83CCAA03}" type="pres">
      <dgm:prSet presAssocID="{D182211D-1422-4E23-9B44-A3ADDBB70200}" presName="circle1" presStyleLbl="lnNode1" presStyleIdx="0" presStyleCnt="4"/>
      <dgm:spPr/>
    </dgm:pt>
    <dgm:pt modelId="{D58E29E7-2A0C-453C-8AA3-ED515360B8E3}" type="pres">
      <dgm:prSet presAssocID="{D182211D-1422-4E23-9B44-A3ADDBB70200}" presName="text1" presStyleLbl="revTx" presStyleIdx="0" presStyleCnt="4">
        <dgm:presLayoutVars>
          <dgm:bulletEnabled val="1"/>
        </dgm:presLayoutVars>
      </dgm:prSet>
      <dgm:spPr/>
      <dgm:t>
        <a:bodyPr/>
        <a:lstStyle/>
        <a:p>
          <a:endParaRPr lang="en-US"/>
        </a:p>
      </dgm:t>
    </dgm:pt>
    <dgm:pt modelId="{2AE0D139-2E0F-4638-A48D-25EF46B26944}" type="pres">
      <dgm:prSet presAssocID="{D182211D-1422-4E23-9B44-A3ADDBB70200}" presName="line1" presStyleLbl="callout" presStyleIdx="0" presStyleCnt="8"/>
      <dgm:spPr/>
    </dgm:pt>
    <dgm:pt modelId="{6F151966-2C70-47DB-93C8-B4039297C50F}" type="pres">
      <dgm:prSet presAssocID="{D182211D-1422-4E23-9B44-A3ADDBB70200}" presName="d1" presStyleLbl="callout" presStyleIdx="1" presStyleCnt="8"/>
      <dgm:spPr/>
      <dgm:t>
        <a:bodyPr/>
        <a:lstStyle/>
        <a:p>
          <a:endParaRPr lang="en-US"/>
        </a:p>
      </dgm:t>
    </dgm:pt>
    <dgm:pt modelId="{73E475CC-45D5-453B-A7DE-4EEEAEA190DA}" type="pres">
      <dgm:prSet presAssocID="{A009ACDF-5538-4768-97AF-F48B1BDDCBCD}" presName="circle2" presStyleLbl="lnNode1" presStyleIdx="1" presStyleCnt="4"/>
      <dgm:spPr/>
    </dgm:pt>
    <dgm:pt modelId="{470DC4B5-C2BF-4AC8-9D32-C7968E328BBC}" type="pres">
      <dgm:prSet presAssocID="{A009ACDF-5538-4768-97AF-F48B1BDDCBCD}" presName="text2" presStyleLbl="revTx" presStyleIdx="1" presStyleCnt="4">
        <dgm:presLayoutVars>
          <dgm:bulletEnabled val="1"/>
        </dgm:presLayoutVars>
      </dgm:prSet>
      <dgm:spPr/>
      <dgm:t>
        <a:bodyPr/>
        <a:lstStyle/>
        <a:p>
          <a:endParaRPr lang="en-US"/>
        </a:p>
      </dgm:t>
    </dgm:pt>
    <dgm:pt modelId="{1B68D616-4802-4B22-BA99-12A5D0318FF7}" type="pres">
      <dgm:prSet presAssocID="{A009ACDF-5538-4768-97AF-F48B1BDDCBCD}" presName="line2" presStyleLbl="callout" presStyleIdx="2" presStyleCnt="8"/>
      <dgm:spPr/>
    </dgm:pt>
    <dgm:pt modelId="{A30BE64C-BE75-48CD-9E10-2DC07D908E59}" type="pres">
      <dgm:prSet presAssocID="{A009ACDF-5538-4768-97AF-F48B1BDDCBCD}" presName="d2" presStyleLbl="callout" presStyleIdx="3" presStyleCnt="8"/>
      <dgm:spPr/>
    </dgm:pt>
    <dgm:pt modelId="{D33F38C0-0BA5-4E42-9F20-3706392EE409}" type="pres">
      <dgm:prSet presAssocID="{F673410B-05DB-4E6C-B196-635E951B50AD}" presName="circle3" presStyleLbl="lnNode1" presStyleIdx="2" presStyleCnt="4"/>
      <dgm:spPr/>
    </dgm:pt>
    <dgm:pt modelId="{B1B1BCA7-6DDD-4891-9C47-69657FC7FB50}" type="pres">
      <dgm:prSet presAssocID="{F673410B-05DB-4E6C-B196-635E951B50AD}" presName="text3" presStyleLbl="revTx" presStyleIdx="2" presStyleCnt="4">
        <dgm:presLayoutVars>
          <dgm:bulletEnabled val="1"/>
        </dgm:presLayoutVars>
      </dgm:prSet>
      <dgm:spPr/>
      <dgm:t>
        <a:bodyPr/>
        <a:lstStyle/>
        <a:p>
          <a:endParaRPr lang="en-US"/>
        </a:p>
      </dgm:t>
    </dgm:pt>
    <dgm:pt modelId="{36F66013-671F-4319-8453-A75A33F888EC}" type="pres">
      <dgm:prSet presAssocID="{F673410B-05DB-4E6C-B196-635E951B50AD}" presName="line3" presStyleLbl="callout" presStyleIdx="4" presStyleCnt="8"/>
      <dgm:spPr/>
    </dgm:pt>
    <dgm:pt modelId="{16C21684-0346-458E-9612-48127437A6C1}" type="pres">
      <dgm:prSet presAssocID="{F673410B-05DB-4E6C-B196-635E951B50AD}" presName="d3" presStyleLbl="callout" presStyleIdx="5" presStyleCnt="8"/>
      <dgm:spPr/>
    </dgm:pt>
    <dgm:pt modelId="{DFCA7FE8-05D3-4984-A869-A042E86B054E}" type="pres">
      <dgm:prSet presAssocID="{D815CED5-2E56-41CA-A9C3-2B0B130C83D5}" presName="circle4" presStyleLbl="lnNode1" presStyleIdx="3" presStyleCnt="4" custLinFactNeighborX="362" custLinFactNeighborY="304"/>
      <dgm:spPr/>
    </dgm:pt>
    <dgm:pt modelId="{D644F4C9-CC9D-473E-B6BF-C47A1E3749F2}" type="pres">
      <dgm:prSet presAssocID="{D815CED5-2E56-41CA-A9C3-2B0B130C83D5}" presName="text4" presStyleLbl="revTx" presStyleIdx="3" presStyleCnt="4">
        <dgm:presLayoutVars>
          <dgm:bulletEnabled val="1"/>
        </dgm:presLayoutVars>
      </dgm:prSet>
      <dgm:spPr/>
      <dgm:t>
        <a:bodyPr/>
        <a:lstStyle/>
        <a:p>
          <a:endParaRPr lang="en-US"/>
        </a:p>
      </dgm:t>
    </dgm:pt>
    <dgm:pt modelId="{295C9C38-C0B2-4F68-9B43-7EFB88B8467F}" type="pres">
      <dgm:prSet presAssocID="{D815CED5-2E56-41CA-A9C3-2B0B130C83D5}" presName="line4" presStyleLbl="callout" presStyleIdx="6" presStyleCnt="8"/>
      <dgm:spPr/>
    </dgm:pt>
    <dgm:pt modelId="{91782944-5A95-4C09-80A0-AAB0D84E86C7}" type="pres">
      <dgm:prSet presAssocID="{D815CED5-2E56-41CA-A9C3-2B0B130C83D5}" presName="d4" presStyleLbl="callout" presStyleIdx="7" presStyleCnt="8"/>
      <dgm:spPr/>
    </dgm:pt>
  </dgm:ptLst>
  <dgm:cxnLst>
    <dgm:cxn modelId="{3D63E8E5-0AE6-E142-94DA-12D5B9C26E1D}" type="presOf" srcId="{D182211D-1422-4E23-9B44-A3ADDBB70200}" destId="{D58E29E7-2A0C-453C-8AA3-ED515360B8E3}" srcOrd="0" destOrd="0" presId="urn:microsoft.com/office/officeart/2005/8/layout/target1"/>
    <dgm:cxn modelId="{D67E82E2-02F1-D24C-90C0-237BCCBB0AE8}" type="presOf" srcId="{8F045028-059E-4C70-8F34-0785E3CE85C3}" destId="{335134FD-6D4C-4846-AADF-E7E6FE9497C4}" srcOrd="0" destOrd="0" presId="urn:microsoft.com/office/officeart/2005/8/layout/target1"/>
    <dgm:cxn modelId="{831803D5-A615-7F47-B423-9BAD9197CEBB}" type="presOf" srcId="{A009ACDF-5538-4768-97AF-F48B1BDDCBCD}" destId="{470DC4B5-C2BF-4AC8-9D32-C7968E328BBC}" srcOrd="0" destOrd="0" presId="urn:microsoft.com/office/officeart/2005/8/layout/target1"/>
    <dgm:cxn modelId="{12A657A2-51FA-45FC-A93D-869FA4BCE612}" srcId="{8F045028-059E-4C70-8F34-0785E3CE85C3}" destId="{F673410B-05DB-4E6C-B196-635E951B50AD}" srcOrd="2" destOrd="0" parTransId="{296B7CF0-E851-4F82-B053-38A0E7B4984F}" sibTransId="{70FBA572-C680-4444-BB5D-1BF96370C40D}"/>
    <dgm:cxn modelId="{5D57921B-DA60-0741-9B15-7556503FB1EA}" type="presOf" srcId="{F673410B-05DB-4E6C-B196-635E951B50AD}" destId="{B1B1BCA7-6DDD-4891-9C47-69657FC7FB50}" srcOrd="0" destOrd="0" presId="urn:microsoft.com/office/officeart/2005/8/layout/target1"/>
    <dgm:cxn modelId="{839B3241-F7C0-4745-9832-F7595CDD4431}" srcId="{8F045028-059E-4C70-8F34-0785E3CE85C3}" destId="{D182211D-1422-4E23-9B44-A3ADDBB70200}" srcOrd="0" destOrd="0" parTransId="{1F6F7B6D-2A2E-45BE-A3D7-DC9094E7CC1F}" sibTransId="{5D4C58AB-F03D-4EA8-9AA4-ADDF3BAFE440}"/>
    <dgm:cxn modelId="{2D5BA16B-4726-344D-B6C7-047FB3BF80C4}" type="presOf" srcId="{D815CED5-2E56-41CA-A9C3-2B0B130C83D5}" destId="{D644F4C9-CC9D-473E-B6BF-C47A1E3749F2}" srcOrd="0" destOrd="0" presId="urn:microsoft.com/office/officeart/2005/8/layout/target1"/>
    <dgm:cxn modelId="{000E45DF-877B-4A72-82A3-CFF0C678F46A}" srcId="{8F045028-059E-4C70-8F34-0785E3CE85C3}" destId="{A009ACDF-5538-4768-97AF-F48B1BDDCBCD}" srcOrd="1" destOrd="0" parTransId="{C9FE2499-9DC9-4A50-9E08-7724E65255AA}" sibTransId="{0290EB8A-CEC7-41A1-8D67-535AD5723D20}"/>
    <dgm:cxn modelId="{B3F82F9E-406D-4674-A414-A89ED1A96777}" srcId="{8F045028-059E-4C70-8F34-0785E3CE85C3}" destId="{D815CED5-2E56-41CA-A9C3-2B0B130C83D5}" srcOrd="3" destOrd="0" parTransId="{71A21C36-1673-4FF3-91CE-B90E3004DCE5}" sibTransId="{DE43E950-046F-47C7-92BF-C9462A1BA8E3}"/>
    <dgm:cxn modelId="{43D63A4C-F0FF-BB4C-9AB7-8BAAC7860221}" type="presParOf" srcId="{335134FD-6D4C-4846-AADF-E7E6FE9497C4}" destId="{B3A220A6-D0FE-424E-A81C-706D83CCAA03}" srcOrd="0" destOrd="0" presId="urn:microsoft.com/office/officeart/2005/8/layout/target1"/>
    <dgm:cxn modelId="{C2781708-5B5F-4642-99D7-A9B9852D8BF8}" type="presParOf" srcId="{335134FD-6D4C-4846-AADF-E7E6FE9497C4}" destId="{D58E29E7-2A0C-453C-8AA3-ED515360B8E3}" srcOrd="1" destOrd="0" presId="urn:microsoft.com/office/officeart/2005/8/layout/target1"/>
    <dgm:cxn modelId="{B9BA0BA6-A237-A144-A4A1-C16991C717B3}" type="presParOf" srcId="{335134FD-6D4C-4846-AADF-E7E6FE9497C4}" destId="{2AE0D139-2E0F-4638-A48D-25EF46B26944}" srcOrd="2" destOrd="0" presId="urn:microsoft.com/office/officeart/2005/8/layout/target1"/>
    <dgm:cxn modelId="{543396E2-0622-C441-A509-880A77EE4CA9}" type="presParOf" srcId="{335134FD-6D4C-4846-AADF-E7E6FE9497C4}" destId="{6F151966-2C70-47DB-93C8-B4039297C50F}" srcOrd="3" destOrd="0" presId="urn:microsoft.com/office/officeart/2005/8/layout/target1"/>
    <dgm:cxn modelId="{2C17D0B9-9C83-424D-B1A1-2B4A34447B96}" type="presParOf" srcId="{335134FD-6D4C-4846-AADF-E7E6FE9497C4}" destId="{73E475CC-45D5-453B-A7DE-4EEEAEA190DA}" srcOrd="4" destOrd="0" presId="urn:microsoft.com/office/officeart/2005/8/layout/target1"/>
    <dgm:cxn modelId="{2B1EE010-8B5C-FA45-88F0-4CD43B402283}" type="presParOf" srcId="{335134FD-6D4C-4846-AADF-E7E6FE9497C4}" destId="{470DC4B5-C2BF-4AC8-9D32-C7968E328BBC}" srcOrd="5" destOrd="0" presId="urn:microsoft.com/office/officeart/2005/8/layout/target1"/>
    <dgm:cxn modelId="{4BCC440B-49EE-6548-94A0-A9BF336E0B31}" type="presParOf" srcId="{335134FD-6D4C-4846-AADF-E7E6FE9497C4}" destId="{1B68D616-4802-4B22-BA99-12A5D0318FF7}" srcOrd="6" destOrd="0" presId="urn:microsoft.com/office/officeart/2005/8/layout/target1"/>
    <dgm:cxn modelId="{D101B27C-DFF6-4443-9C07-71B2DB404613}" type="presParOf" srcId="{335134FD-6D4C-4846-AADF-E7E6FE9497C4}" destId="{A30BE64C-BE75-48CD-9E10-2DC07D908E59}" srcOrd="7" destOrd="0" presId="urn:microsoft.com/office/officeart/2005/8/layout/target1"/>
    <dgm:cxn modelId="{8B61C60A-65B5-104F-9604-91415D783D75}" type="presParOf" srcId="{335134FD-6D4C-4846-AADF-E7E6FE9497C4}" destId="{D33F38C0-0BA5-4E42-9F20-3706392EE409}" srcOrd="8" destOrd="0" presId="urn:microsoft.com/office/officeart/2005/8/layout/target1"/>
    <dgm:cxn modelId="{EEB531B2-B8A4-1643-8ACC-1C4C056430EE}" type="presParOf" srcId="{335134FD-6D4C-4846-AADF-E7E6FE9497C4}" destId="{B1B1BCA7-6DDD-4891-9C47-69657FC7FB50}" srcOrd="9" destOrd="0" presId="urn:microsoft.com/office/officeart/2005/8/layout/target1"/>
    <dgm:cxn modelId="{7154A39E-9D7C-6044-8503-6FD393BFD4C5}" type="presParOf" srcId="{335134FD-6D4C-4846-AADF-E7E6FE9497C4}" destId="{36F66013-671F-4319-8453-A75A33F888EC}" srcOrd="10" destOrd="0" presId="urn:microsoft.com/office/officeart/2005/8/layout/target1"/>
    <dgm:cxn modelId="{7FAB1757-C174-9240-A396-5388569F71D6}" type="presParOf" srcId="{335134FD-6D4C-4846-AADF-E7E6FE9497C4}" destId="{16C21684-0346-458E-9612-48127437A6C1}" srcOrd="11" destOrd="0" presId="urn:microsoft.com/office/officeart/2005/8/layout/target1"/>
    <dgm:cxn modelId="{0E13F05A-7CD8-7F48-A295-0D3DDC6AE2BF}" type="presParOf" srcId="{335134FD-6D4C-4846-AADF-E7E6FE9497C4}" destId="{DFCA7FE8-05D3-4984-A869-A042E86B054E}" srcOrd="12" destOrd="0" presId="urn:microsoft.com/office/officeart/2005/8/layout/target1"/>
    <dgm:cxn modelId="{6435DCEF-7C9A-CA4B-899D-C5C95C7106CE}" type="presParOf" srcId="{335134FD-6D4C-4846-AADF-E7E6FE9497C4}" destId="{D644F4C9-CC9D-473E-B6BF-C47A1E3749F2}" srcOrd="13" destOrd="0" presId="urn:microsoft.com/office/officeart/2005/8/layout/target1"/>
    <dgm:cxn modelId="{83EF7E0F-9BB9-A743-9532-38DA5A38B330}" type="presParOf" srcId="{335134FD-6D4C-4846-AADF-E7E6FE9497C4}" destId="{295C9C38-C0B2-4F68-9B43-7EFB88B8467F}" srcOrd="14" destOrd="0" presId="urn:microsoft.com/office/officeart/2005/8/layout/target1"/>
    <dgm:cxn modelId="{25B620A5-8C9A-0044-80CF-919C06E22B4E}" type="presParOf" srcId="{335134FD-6D4C-4846-AADF-E7E6FE9497C4}" destId="{91782944-5A95-4C09-80A0-AAB0D84E86C7}"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D6FBA-9255-4333-9660-943EE77DC6A3}" type="doc">
      <dgm:prSet loTypeId="urn:microsoft.com/office/officeart/2005/8/layout/target1" loCatId="relationship" qsTypeId="urn:microsoft.com/office/officeart/2005/8/quickstyle/simple1" qsCatId="simple" csTypeId="urn:microsoft.com/office/officeart/2005/8/colors/accent1_2" csCatId="accent1" phldr="1"/>
      <dgm:spPr/>
    </dgm:pt>
    <dgm:pt modelId="{7AF8C83C-6A6E-4219-B74B-968E5A1A81DA}">
      <dgm:prSet phldrT="[Text]" custT="1"/>
      <dgm:spPr/>
      <dgm:t>
        <a:bodyPr/>
        <a:lstStyle/>
        <a:p>
          <a:r>
            <a:rPr lang="en-CA" sz="1600" smtClean="0">
              <a:solidFill>
                <a:srgbClr val="FFFF00"/>
              </a:solidFill>
            </a:rPr>
            <a:t>Books</a:t>
          </a:r>
          <a:r>
            <a:rPr lang="en-CA" sz="1600" smtClean="0"/>
            <a:t> are the Basis</a:t>
          </a:r>
          <a:endParaRPr lang="en-US" sz="1600"/>
        </a:p>
      </dgm:t>
    </dgm:pt>
    <dgm:pt modelId="{72E04B85-4716-4ECE-98F7-382988C0476F}" type="parTrans" cxnId="{EFBBFA47-5E09-475E-A52E-C3DED3787E67}">
      <dgm:prSet/>
      <dgm:spPr/>
      <dgm:t>
        <a:bodyPr/>
        <a:lstStyle/>
        <a:p>
          <a:endParaRPr lang="en-US"/>
        </a:p>
      </dgm:t>
    </dgm:pt>
    <dgm:pt modelId="{5AAB827F-33A4-4DF0-8565-7EA38804C62B}" type="sibTrans" cxnId="{EFBBFA47-5E09-475E-A52E-C3DED3787E67}">
      <dgm:prSet/>
      <dgm:spPr/>
      <dgm:t>
        <a:bodyPr/>
        <a:lstStyle/>
        <a:p>
          <a:endParaRPr lang="en-US"/>
        </a:p>
      </dgm:t>
    </dgm:pt>
    <dgm:pt modelId="{B2603957-DE8D-4430-9946-98EBE2B0BB3F}">
      <dgm:prSet phldrT="[Text]" custT="1"/>
      <dgm:spPr/>
      <dgm:t>
        <a:bodyPr/>
        <a:lstStyle/>
        <a:p>
          <a:r>
            <a:rPr lang="en-CA" sz="1600" smtClean="0">
              <a:solidFill>
                <a:srgbClr val="FFFF00"/>
              </a:solidFill>
            </a:rPr>
            <a:t>Purity</a:t>
          </a:r>
          <a:r>
            <a:rPr lang="en-CA" sz="1600" smtClean="0"/>
            <a:t> is the Force</a:t>
          </a:r>
          <a:endParaRPr lang="en-US" sz="1600"/>
        </a:p>
      </dgm:t>
    </dgm:pt>
    <dgm:pt modelId="{C4B0AF48-3D10-44D2-A9A6-4EFE1EA9427B}" type="parTrans" cxnId="{1B74AF26-4BC6-4758-8588-F8FF5C64F10A}">
      <dgm:prSet/>
      <dgm:spPr/>
      <dgm:t>
        <a:bodyPr/>
        <a:lstStyle/>
        <a:p>
          <a:endParaRPr lang="en-US"/>
        </a:p>
      </dgm:t>
    </dgm:pt>
    <dgm:pt modelId="{D890C08C-F9D5-48C0-9F71-29E5C375A0F1}" type="sibTrans" cxnId="{1B74AF26-4BC6-4758-8588-F8FF5C64F10A}">
      <dgm:prSet/>
      <dgm:spPr/>
      <dgm:t>
        <a:bodyPr/>
        <a:lstStyle/>
        <a:p>
          <a:endParaRPr lang="en-US"/>
        </a:p>
      </dgm:t>
    </dgm:pt>
    <dgm:pt modelId="{0C1E410F-133A-40D7-9911-9F7B246A2C13}">
      <dgm:prSet phldrT="[Text]" custT="1"/>
      <dgm:spPr/>
      <dgm:t>
        <a:bodyPr/>
        <a:lstStyle/>
        <a:p>
          <a:r>
            <a:rPr lang="en-CA" sz="1600" smtClean="0">
              <a:solidFill>
                <a:srgbClr val="FFFF00"/>
              </a:solidFill>
            </a:rPr>
            <a:t>Preaching</a:t>
          </a:r>
          <a:r>
            <a:rPr lang="en-CA" sz="1600" smtClean="0"/>
            <a:t> is the Essence</a:t>
          </a:r>
          <a:endParaRPr lang="en-US" sz="1600"/>
        </a:p>
      </dgm:t>
    </dgm:pt>
    <dgm:pt modelId="{B997BA05-E81E-4A5E-8675-13760E74C225}" type="parTrans" cxnId="{B4B4C82B-CEBE-4D01-B839-D63AF1D941ED}">
      <dgm:prSet/>
      <dgm:spPr/>
      <dgm:t>
        <a:bodyPr/>
        <a:lstStyle/>
        <a:p>
          <a:endParaRPr lang="en-US"/>
        </a:p>
      </dgm:t>
    </dgm:pt>
    <dgm:pt modelId="{49F1AA46-22DE-44AE-B077-EC42AA6DD8C7}" type="sibTrans" cxnId="{B4B4C82B-CEBE-4D01-B839-D63AF1D941ED}">
      <dgm:prSet/>
      <dgm:spPr/>
      <dgm:t>
        <a:bodyPr/>
        <a:lstStyle/>
        <a:p>
          <a:endParaRPr lang="en-US"/>
        </a:p>
      </dgm:t>
    </dgm:pt>
    <dgm:pt modelId="{299957D4-FBAD-41D9-945A-8B8CCCF77C3A}">
      <dgm:prSet custT="1"/>
      <dgm:spPr/>
      <dgm:t>
        <a:bodyPr/>
        <a:lstStyle/>
        <a:p>
          <a:r>
            <a:rPr lang="en-CA" sz="1600" smtClean="0">
              <a:solidFill>
                <a:srgbClr val="FFFF00"/>
              </a:solidFill>
            </a:rPr>
            <a:t>Utility</a:t>
          </a:r>
          <a:r>
            <a:rPr lang="en-CA" sz="1600" smtClean="0"/>
            <a:t> is the Principle</a:t>
          </a:r>
          <a:endParaRPr lang="en-US" sz="1600"/>
        </a:p>
      </dgm:t>
    </dgm:pt>
    <dgm:pt modelId="{4DC77FEA-4E6F-460C-829B-AC8F5AC351A3}" type="parTrans" cxnId="{99E846C4-C63A-4EEE-A976-AD65302D812B}">
      <dgm:prSet/>
      <dgm:spPr/>
      <dgm:t>
        <a:bodyPr/>
        <a:lstStyle/>
        <a:p>
          <a:endParaRPr lang="en-US"/>
        </a:p>
      </dgm:t>
    </dgm:pt>
    <dgm:pt modelId="{BBBE8926-504C-4822-828E-318A6E9C7E07}" type="sibTrans" cxnId="{99E846C4-C63A-4EEE-A976-AD65302D812B}">
      <dgm:prSet/>
      <dgm:spPr/>
      <dgm:t>
        <a:bodyPr/>
        <a:lstStyle/>
        <a:p>
          <a:endParaRPr lang="en-US"/>
        </a:p>
      </dgm:t>
    </dgm:pt>
    <dgm:pt modelId="{6CF4A6ED-5D24-4514-AD32-AB8101AEB5C6}" type="pres">
      <dgm:prSet presAssocID="{640D6FBA-9255-4333-9660-943EE77DC6A3}" presName="composite" presStyleCnt="0">
        <dgm:presLayoutVars>
          <dgm:chMax val="5"/>
          <dgm:dir/>
          <dgm:resizeHandles val="exact"/>
        </dgm:presLayoutVars>
      </dgm:prSet>
      <dgm:spPr/>
    </dgm:pt>
    <dgm:pt modelId="{CD57D49C-0FC4-4B44-870C-6FDD35680EA2}" type="pres">
      <dgm:prSet presAssocID="{7AF8C83C-6A6E-4219-B74B-968E5A1A81DA}" presName="circle1" presStyleLbl="lnNode1" presStyleIdx="0" presStyleCnt="4"/>
      <dgm:spPr/>
    </dgm:pt>
    <dgm:pt modelId="{FF32D33F-0E17-4C0D-A91C-9C06B354C41B}" type="pres">
      <dgm:prSet presAssocID="{7AF8C83C-6A6E-4219-B74B-968E5A1A81DA}" presName="text1" presStyleLbl="revTx" presStyleIdx="0" presStyleCnt="4">
        <dgm:presLayoutVars>
          <dgm:bulletEnabled val="1"/>
        </dgm:presLayoutVars>
      </dgm:prSet>
      <dgm:spPr/>
      <dgm:t>
        <a:bodyPr/>
        <a:lstStyle/>
        <a:p>
          <a:endParaRPr lang="en-US"/>
        </a:p>
      </dgm:t>
    </dgm:pt>
    <dgm:pt modelId="{C4CB1169-C901-4450-B6FA-4B7CB91AC812}" type="pres">
      <dgm:prSet presAssocID="{7AF8C83C-6A6E-4219-B74B-968E5A1A81DA}" presName="line1" presStyleLbl="callout" presStyleIdx="0" presStyleCnt="8"/>
      <dgm:spPr/>
    </dgm:pt>
    <dgm:pt modelId="{97734206-DE36-4122-BC69-3830C98776CE}" type="pres">
      <dgm:prSet presAssocID="{7AF8C83C-6A6E-4219-B74B-968E5A1A81DA}" presName="d1" presStyleLbl="callout" presStyleIdx="1" presStyleCnt="8"/>
      <dgm:spPr/>
    </dgm:pt>
    <dgm:pt modelId="{AA4B4C97-B642-4971-B198-4BCE8C29AD16}" type="pres">
      <dgm:prSet presAssocID="{B2603957-DE8D-4430-9946-98EBE2B0BB3F}" presName="circle2" presStyleLbl="lnNode1" presStyleIdx="1" presStyleCnt="4"/>
      <dgm:spPr/>
    </dgm:pt>
    <dgm:pt modelId="{481A9DB4-96EA-441D-BEAF-10CD0D318D3E}" type="pres">
      <dgm:prSet presAssocID="{B2603957-DE8D-4430-9946-98EBE2B0BB3F}" presName="text2" presStyleLbl="revTx" presStyleIdx="1" presStyleCnt="4">
        <dgm:presLayoutVars>
          <dgm:bulletEnabled val="1"/>
        </dgm:presLayoutVars>
      </dgm:prSet>
      <dgm:spPr/>
      <dgm:t>
        <a:bodyPr/>
        <a:lstStyle/>
        <a:p>
          <a:endParaRPr lang="en-US"/>
        </a:p>
      </dgm:t>
    </dgm:pt>
    <dgm:pt modelId="{6C20B922-758F-4C90-A3CA-E35EB940D912}" type="pres">
      <dgm:prSet presAssocID="{B2603957-DE8D-4430-9946-98EBE2B0BB3F}" presName="line2" presStyleLbl="callout" presStyleIdx="2" presStyleCnt="8"/>
      <dgm:spPr/>
    </dgm:pt>
    <dgm:pt modelId="{25A1A23F-DE7F-47EB-BD32-FB0BA4A0DB9C}" type="pres">
      <dgm:prSet presAssocID="{B2603957-DE8D-4430-9946-98EBE2B0BB3F}" presName="d2" presStyleLbl="callout" presStyleIdx="3" presStyleCnt="8"/>
      <dgm:spPr/>
    </dgm:pt>
    <dgm:pt modelId="{B28D0D72-A75F-49F1-A335-2CBD31CB0949}" type="pres">
      <dgm:prSet presAssocID="{0C1E410F-133A-40D7-9911-9F7B246A2C13}" presName="circle3" presStyleLbl="lnNode1" presStyleIdx="2" presStyleCnt="4"/>
      <dgm:spPr/>
    </dgm:pt>
    <dgm:pt modelId="{1916D082-AED9-4943-9A28-A379F41F4C6D}" type="pres">
      <dgm:prSet presAssocID="{0C1E410F-133A-40D7-9911-9F7B246A2C13}" presName="text3" presStyleLbl="revTx" presStyleIdx="2" presStyleCnt="4" custScaleX="112584">
        <dgm:presLayoutVars>
          <dgm:bulletEnabled val="1"/>
        </dgm:presLayoutVars>
      </dgm:prSet>
      <dgm:spPr/>
      <dgm:t>
        <a:bodyPr/>
        <a:lstStyle/>
        <a:p>
          <a:endParaRPr lang="en-US"/>
        </a:p>
      </dgm:t>
    </dgm:pt>
    <dgm:pt modelId="{E4591E5B-4488-4A45-93B2-43769C301A76}" type="pres">
      <dgm:prSet presAssocID="{0C1E410F-133A-40D7-9911-9F7B246A2C13}" presName="line3" presStyleLbl="callout" presStyleIdx="4" presStyleCnt="8"/>
      <dgm:spPr/>
    </dgm:pt>
    <dgm:pt modelId="{F9DF3F67-7897-49A0-A045-34471EC570E2}" type="pres">
      <dgm:prSet presAssocID="{0C1E410F-133A-40D7-9911-9F7B246A2C13}" presName="d3" presStyleLbl="callout" presStyleIdx="5" presStyleCnt="8"/>
      <dgm:spPr/>
    </dgm:pt>
    <dgm:pt modelId="{E24A96ED-6DDA-46A6-8C74-06F38A660CC4}" type="pres">
      <dgm:prSet presAssocID="{299957D4-FBAD-41D9-945A-8B8CCCF77C3A}" presName="circle4" presStyleLbl="lnNode1" presStyleIdx="3" presStyleCnt="4"/>
      <dgm:spPr/>
    </dgm:pt>
    <dgm:pt modelId="{CCEB8FF6-57FB-4D21-AA6E-F8B4B42DEC9B}" type="pres">
      <dgm:prSet presAssocID="{299957D4-FBAD-41D9-945A-8B8CCCF77C3A}" presName="text4" presStyleLbl="revTx" presStyleIdx="3" presStyleCnt="4">
        <dgm:presLayoutVars>
          <dgm:bulletEnabled val="1"/>
        </dgm:presLayoutVars>
      </dgm:prSet>
      <dgm:spPr/>
      <dgm:t>
        <a:bodyPr/>
        <a:lstStyle/>
        <a:p>
          <a:endParaRPr lang="en-US"/>
        </a:p>
      </dgm:t>
    </dgm:pt>
    <dgm:pt modelId="{0E18D551-3974-45D8-B81D-9D5A62FC160E}" type="pres">
      <dgm:prSet presAssocID="{299957D4-FBAD-41D9-945A-8B8CCCF77C3A}" presName="line4" presStyleLbl="callout" presStyleIdx="6" presStyleCnt="8"/>
      <dgm:spPr/>
    </dgm:pt>
    <dgm:pt modelId="{CA7B940E-F463-46A0-9CD7-0BF5C3214DB8}" type="pres">
      <dgm:prSet presAssocID="{299957D4-FBAD-41D9-945A-8B8CCCF77C3A}" presName="d4" presStyleLbl="callout" presStyleIdx="7" presStyleCnt="8"/>
      <dgm:spPr/>
    </dgm:pt>
  </dgm:ptLst>
  <dgm:cxnLst>
    <dgm:cxn modelId="{C3738553-233F-8D47-8A3B-5C91B8836CE4}" type="presOf" srcId="{0C1E410F-133A-40D7-9911-9F7B246A2C13}" destId="{1916D082-AED9-4943-9A28-A379F41F4C6D}" srcOrd="0" destOrd="0" presId="urn:microsoft.com/office/officeart/2005/8/layout/target1"/>
    <dgm:cxn modelId="{61B15C07-A25D-B449-AD6F-CAE7085D5BB4}" type="presOf" srcId="{B2603957-DE8D-4430-9946-98EBE2B0BB3F}" destId="{481A9DB4-96EA-441D-BEAF-10CD0D318D3E}" srcOrd="0" destOrd="0" presId="urn:microsoft.com/office/officeart/2005/8/layout/target1"/>
    <dgm:cxn modelId="{99E846C4-C63A-4EEE-A976-AD65302D812B}" srcId="{640D6FBA-9255-4333-9660-943EE77DC6A3}" destId="{299957D4-FBAD-41D9-945A-8B8CCCF77C3A}" srcOrd="3" destOrd="0" parTransId="{4DC77FEA-4E6F-460C-829B-AC8F5AC351A3}" sibTransId="{BBBE8926-504C-4822-828E-318A6E9C7E07}"/>
    <dgm:cxn modelId="{A1655655-D4D6-FB4A-8F16-B7DCA3D57C03}" type="presOf" srcId="{640D6FBA-9255-4333-9660-943EE77DC6A3}" destId="{6CF4A6ED-5D24-4514-AD32-AB8101AEB5C6}" srcOrd="0" destOrd="0" presId="urn:microsoft.com/office/officeart/2005/8/layout/target1"/>
    <dgm:cxn modelId="{6C501530-A149-624B-B058-E9771FBFEAB0}" type="presOf" srcId="{299957D4-FBAD-41D9-945A-8B8CCCF77C3A}" destId="{CCEB8FF6-57FB-4D21-AA6E-F8B4B42DEC9B}" srcOrd="0" destOrd="0" presId="urn:microsoft.com/office/officeart/2005/8/layout/target1"/>
    <dgm:cxn modelId="{1B74AF26-4BC6-4758-8588-F8FF5C64F10A}" srcId="{640D6FBA-9255-4333-9660-943EE77DC6A3}" destId="{B2603957-DE8D-4430-9946-98EBE2B0BB3F}" srcOrd="1" destOrd="0" parTransId="{C4B0AF48-3D10-44D2-A9A6-4EFE1EA9427B}" sibTransId="{D890C08C-F9D5-48C0-9F71-29E5C375A0F1}"/>
    <dgm:cxn modelId="{4F063762-A572-5342-8F5B-2E960E20528C}" type="presOf" srcId="{7AF8C83C-6A6E-4219-B74B-968E5A1A81DA}" destId="{FF32D33F-0E17-4C0D-A91C-9C06B354C41B}" srcOrd="0" destOrd="0" presId="urn:microsoft.com/office/officeart/2005/8/layout/target1"/>
    <dgm:cxn modelId="{B4B4C82B-CEBE-4D01-B839-D63AF1D941ED}" srcId="{640D6FBA-9255-4333-9660-943EE77DC6A3}" destId="{0C1E410F-133A-40D7-9911-9F7B246A2C13}" srcOrd="2" destOrd="0" parTransId="{B997BA05-E81E-4A5E-8675-13760E74C225}" sibTransId="{49F1AA46-22DE-44AE-B077-EC42AA6DD8C7}"/>
    <dgm:cxn modelId="{EFBBFA47-5E09-475E-A52E-C3DED3787E67}" srcId="{640D6FBA-9255-4333-9660-943EE77DC6A3}" destId="{7AF8C83C-6A6E-4219-B74B-968E5A1A81DA}" srcOrd="0" destOrd="0" parTransId="{72E04B85-4716-4ECE-98F7-382988C0476F}" sibTransId="{5AAB827F-33A4-4DF0-8565-7EA38804C62B}"/>
    <dgm:cxn modelId="{33334BD9-41BF-6246-AAC7-09DDB218071F}" type="presParOf" srcId="{6CF4A6ED-5D24-4514-AD32-AB8101AEB5C6}" destId="{CD57D49C-0FC4-4B44-870C-6FDD35680EA2}" srcOrd="0" destOrd="0" presId="urn:microsoft.com/office/officeart/2005/8/layout/target1"/>
    <dgm:cxn modelId="{6A638A9C-77A5-8143-97B4-E570DAB323DC}" type="presParOf" srcId="{6CF4A6ED-5D24-4514-AD32-AB8101AEB5C6}" destId="{FF32D33F-0E17-4C0D-A91C-9C06B354C41B}" srcOrd="1" destOrd="0" presId="urn:microsoft.com/office/officeart/2005/8/layout/target1"/>
    <dgm:cxn modelId="{11552AD7-0232-FB4F-9965-680291894C42}" type="presParOf" srcId="{6CF4A6ED-5D24-4514-AD32-AB8101AEB5C6}" destId="{C4CB1169-C901-4450-B6FA-4B7CB91AC812}" srcOrd="2" destOrd="0" presId="urn:microsoft.com/office/officeart/2005/8/layout/target1"/>
    <dgm:cxn modelId="{C22037BD-1B87-D948-99E8-0C8D82DECCBA}" type="presParOf" srcId="{6CF4A6ED-5D24-4514-AD32-AB8101AEB5C6}" destId="{97734206-DE36-4122-BC69-3830C98776CE}" srcOrd="3" destOrd="0" presId="urn:microsoft.com/office/officeart/2005/8/layout/target1"/>
    <dgm:cxn modelId="{5DCCB7FE-E18F-5A40-863B-6D98B3110C5C}" type="presParOf" srcId="{6CF4A6ED-5D24-4514-AD32-AB8101AEB5C6}" destId="{AA4B4C97-B642-4971-B198-4BCE8C29AD16}" srcOrd="4" destOrd="0" presId="urn:microsoft.com/office/officeart/2005/8/layout/target1"/>
    <dgm:cxn modelId="{A9F3914C-7621-3A41-ADDB-FF18342CA72D}" type="presParOf" srcId="{6CF4A6ED-5D24-4514-AD32-AB8101AEB5C6}" destId="{481A9DB4-96EA-441D-BEAF-10CD0D318D3E}" srcOrd="5" destOrd="0" presId="urn:microsoft.com/office/officeart/2005/8/layout/target1"/>
    <dgm:cxn modelId="{82F341A0-2672-BA46-BC51-ACE38FEF1C20}" type="presParOf" srcId="{6CF4A6ED-5D24-4514-AD32-AB8101AEB5C6}" destId="{6C20B922-758F-4C90-A3CA-E35EB940D912}" srcOrd="6" destOrd="0" presId="urn:microsoft.com/office/officeart/2005/8/layout/target1"/>
    <dgm:cxn modelId="{7840993C-CCFE-B644-8887-0825C5C15F7F}" type="presParOf" srcId="{6CF4A6ED-5D24-4514-AD32-AB8101AEB5C6}" destId="{25A1A23F-DE7F-47EB-BD32-FB0BA4A0DB9C}" srcOrd="7" destOrd="0" presId="urn:microsoft.com/office/officeart/2005/8/layout/target1"/>
    <dgm:cxn modelId="{62353B59-DBB7-9946-936C-A6B7D413408F}" type="presParOf" srcId="{6CF4A6ED-5D24-4514-AD32-AB8101AEB5C6}" destId="{B28D0D72-A75F-49F1-A335-2CBD31CB0949}" srcOrd="8" destOrd="0" presId="urn:microsoft.com/office/officeart/2005/8/layout/target1"/>
    <dgm:cxn modelId="{A503429C-A7D9-1448-B929-554605AA757A}" type="presParOf" srcId="{6CF4A6ED-5D24-4514-AD32-AB8101AEB5C6}" destId="{1916D082-AED9-4943-9A28-A379F41F4C6D}" srcOrd="9" destOrd="0" presId="urn:microsoft.com/office/officeart/2005/8/layout/target1"/>
    <dgm:cxn modelId="{415371EC-4891-5147-A392-96EE2130AAB6}" type="presParOf" srcId="{6CF4A6ED-5D24-4514-AD32-AB8101AEB5C6}" destId="{E4591E5B-4488-4A45-93B2-43769C301A76}" srcOrd="10" destOrd="0" presId="urn:microsoft.com/office/officeart/2005/8/layout/target1"/>
    <dgm:cxn modelId="{CCFDF68E-CAB1-314F-BF95-02434A02B2E0}" type="presParOf" srcId="{6CF4A6ED-5D24-4514-AD32-AB8101AEB5C6}" destId="{F9DF3F67-7897-49A0-A045-34471EC570E2}" srcOrd="11" destOrd="0" presId="urn:microsoft.com/office/officeart/2005/8/layout/target1"/>
    <dgm:cxn modelId="{E9F72F22-398E-F647-9A76-07E6A46A5D57}" type="presParOf" srcId="{6CF4A6ED-5D24-4514-AD32-AB8101AEB5C6}" destId="{E24A96ED-6DDA-46A6-8C74-06F38A660CC4}" srcOrd="12" destOrd="0" presId="urn:microsoft.com/office/officeart/2005/8/layout/target1"/>
    <dgm:cxn modelId="{A7D90F58-4800-A745-B747-DE18E6496C65}" type="presParOf" srcId="{6CF4A6ED-5D24-4514-AD32-AB8101AEB5C6}" destId="{CCEB8FF6-57FB-4D21-AA6E-F8B4B42DEC9B}" srcOrd="13" destOrd="0" presId="urn:microsoft.com/office/officeart/2005/8/layout/target1"/>
    <dgm:cxn modelId="{209E1DE6-488F-AE4F-8ED6-53489CC11DB8}" type="presParOf" srcId="{6CF4A6ED-5D24-4514-AD32-AB8101AEB5C6}" destId="{0E18D551-3974-45D8-B81D-9D5A62FC160E}" srcOrd="14" destOrd="0" presId="urn:microsoft.com/office/officeart/2005/8/layout/target1"/>
    <dgm:cxn modelId="{68E3CC2C-C99D-9E49-A465-633656820DB1}" type="presParOf" srcId="{6CF4A6ED-5D24-4514-AD32-AB8101AEB5C6}" destId="{CA7B940E-F463-46A0-9CD7-0BF5C3214DB8}"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14CA5-A4C2-4EF4-96E6-D0D108FEA389}" type="doc">
      <dgm:prSet loTypeId="urn:microsoft.com/office/officeart/2005/8/layout/target1" loCatId="relationship" qsTypeId="urn:microsoft.com/office/officeart/2005/8/quickstyle/simple1" qsCatId="simple" csTypeId="urn:microsoft.com/office/officeart/2005/8/colors/accent1_2" csCatId="accent1" phldr="1"/>
      <dgm:spPr/>
    </dgm:pt>
    <dgm:pt modelId="{03E43169-1C74-4DD4-923B-2C5A47B9A578}">
      <dgm:prSet phldrT="[Text]" custT="1"/>
      <dgm:spPr/>
      <dgm:t>
        <a:bodyPr/>
        <a:lstStyle/>
        <a:p>
          <a:r>
            <a:rPr lang="en-US" sz="1600" smtClean="0">
              <a:solidFill>
                <a:srgbClr val="FFFF00"/>
              </a:solidFill>
            </a:rPr>
            <a:t>Books</a:t>
          </a:r>
          <a:r>
            <a:rPr lang="en-US" sz="1600" smtClean="0"/>
            <a:t> </a:t>
          </a:r>
          <a:r>
            <a:rPr lang="en-US" sz="1600" smtClean="0">
              <a:solidFill>
                <a:srgbClr val="FFFF00"/>
              </a:solidFill>
            </a:rPr>
            <a:t>and Harinam</a:t>
          </a:r>
          <a:endParaRPr lang="en-US" sz="1600">
            <a:solidFill>
              <a:srgbClr val="FFFF00"/>
            </a:solidFill>
          </a:endParaRPr>
        </a:p>
      </dgm:t>
    </dgm:pt>
    <dgm:pt modelId="{B2CB96B7-C96F-46B2-8B81-1F30FE73FCCD}" type="parTrans" cxnId="{ACB2A270-86DD-4B68-A638-B4767D436175}">
      <dgm:prSet/>
      <dgm:spPr/>
      <dgm:t>
        <a:bodyPr/>
        <a:lstStyle/>
        <a:p>
          <a:endParaRPr lang="en-US"/>
        </a:p>
      </dgm:t>
    </dgm:pt>
    <dgm:pt modelId="{99C7F6B3-46FF-4909-98AC-2D3E9019EBD7}" type="sibTrans" cxnId="{ACB2A270-86DD-4B68-A638-B4767D436175}">
      <dgm:prSet/>
      <dgm:spPr/>
      <dgm:t>
        <a:bodyPr/>
        <a:lstStyle/>
        <a:p>
          <a:endParaRPr lang="en-US"/>
        </a:p>
      </dgm:t>
    </dgm:pt>
    <dgm:pt modelId="{60316B32-17AD-4FAC-A637-0A18DEDECBCF}">
      <dgm:prSet phldrT="[Text]" custT="1"/>
      <dgm:spPr/>
      <dgm:t>
        <a:bodyPr/>
        <a:lstStyle/>
        <a:p>
          <a:r>
            <a:rPr lang="en-US" sz="1600" smtClean="0">
              <a:solidFill>
                <a:srgbClr val="FFFF00"/>
              </a:solidFill>
            </a:rPr>
            <a:t>Temple</a:t>
          </a:r>
          <a:r>
            <a:rPr lang="en-US" sz="1600" smtClean="0"/>
            <a:t> </a:t>
          </a:r>
          <a:r>
            <a:rPr lang="en-US" sz="1600" smtClean="0">
              <a:solidFill>
                <a:srgbClr val="FFFF00"/>
              </a:solidFill>
            </a:rPr>
            <a:t>Worship</a:t>
          </a:r>
          <a:endParaRPr lang="en-US" sz="1600">
            <a:solidFill>
              <a:srgbClr val="FFFF00"/>
            </a:solidFill>
          </a:endParaRPr>
        </a:p>
      </dgm:t>
    </dgm:pt>
    <dgm:pt modelId="{A523CEFA-74C7-47CB-A2B7-7A6AEA2DED38}" type="parTrans" cxnId="{A1D358DD-0714-4C11-9D4E-3142F7B5AF90}">
      <dgm:prSet/>
      <dgm:spPr/>
      <dgm:t>
        <a:bodyPr/>
        <a:lstStyle/>
        <a:p>
          <a:endParaRPr lang="en-US"/>
        </a:p>
      </dgm:t>
    </dgm:pt>
    <dgm:pt modelId="{616CF538-7D64-42C5-886E-4E8D10FDECA7}" type="sibTrans" cxnId="{A1D358DD-0714-4C11-9D4E-3142F7B5AF90}">
      <dgm:prSet/>
      <dgm:spPr/>
      <dgm:t>
        <a:bodyPr/>
        <a:lstStyle/>
        <a:p>
          <a:endParaRPr lang="en-US"/>
        </a:p>
      </dgm:t>
    </dgm:pt>
    <dgm:pt modelId="{12A6B352-CFD4-4899-900C-A29FB7CB9C4A}">
      <dgm:prSet phldrT="[Text]" custT="1"/>
      <dgm:spPr/>
      <dgm:t>
        <a:bodyPr/>
        <a:lstStyle/>
        <a:p>
          <a:r>
            <a:rPr lang="en-US" sz="1600" smtClean="0"/>
            <a:t> </a:t>
          </a:r>
          <a:r>
            <a:rPr lang="en-US" sz="1600" smtClean="0">
              <a:solidFill>
                <a:srgbClr val="FFFF00"/>
              </a:solidFill>
            </a:rPr>
            <a:t>Congregation Preaching</a:t>
          </a:r>
          <a:endParaRPr lang="en-US" sz="1600">
            <a:solidFill>
              <a:srgbClr val="FFFF00"/>
            </a:solidFill>
          </a:endParaRPr>
        </a:p>
      </dgm:t>
    </dgm:pt>
    <dgm:pt modelId="{15A6E977-5575-4C89-91F9-A6D805753F0E}" type="parTrans" cxnId="{030E4329-54EC-45EA-82AE-13359FD67A18}">
      <dgm:prSet/>
      <dgm:spPr/>
      <dgm:t>
        <a:bodyPr/>
        <a:lstStyle/>
        <a:p>
          <a:endParaRPr lang="en-US"/>
        </a:p>
      </dgm:t>
    </dgm:pt>
    <dgm:pt modelId="{175938DB-1C65-42BA-B4DB-632892C3483B}" type="sibTrans" cxnId="{030E4329-54EC-45EA-82AE-13359FD67A18}">
      <dgm:prSet/>
      <dgm:spPr/>
      <dgm:t>
        <a:bodyPr/>
        <a:lstStyle/>
        <a:p>
          <a:endParaRPr lang="en-US"/>
        </a:p>
      </dgm:t>
    </dgm:pt>
    <dgm:pt modelId="{DBB488AC-1FAD-4706-AED6-C54B50463F92}">
      <dgm:prSet custT="1"/>
      <dgm:spPr/>
      <dgm:t>
        <a:bodyPr/>
        <a:lstStyle/>
        <a:p>
          <a:r>
            <a:rPr lang="en-US" sz="1600" smtClean="0"/>
            <a:t> </a:t>
          </a:r>
          <a:r>
            <a:rPr lang="en-US" sz="1600" smtClean="0">
              <a:solidFill>
                <a:srgbClr val="FFFF00"/>
              </a:solidFill>
            </a:rPr>
            <a:t>Varnasrama</a:t>
          </a:r>
        </a:p>
        <a:p>
          <a:r>
            <a:rPr lang="en-US" sz="1600" smtClean="0">
              <a:solidFill>
                <a:srgbClr val="FFFF00"/>
              </a:solidFill>
            </a:rPr>
            <a:t>Mission</a:t>
          </a:r>
          <a:r>
            <a:rPr lang="en-US" sz="1600" smtClean="0"/>
            <a:t> </a:t>
          </a:r>
          <a:endParaRPr lang="en-US" sz="1600"/>
        </a:p>
      </dgm:t>
    </dgm:pt>
    <dgm:pt modelId="{571DDD3D-0144-466F-83CF-7EDEAAFC1DBC}" type="parTrans" cxnId="{646EDEC5-C134-49AC-BBB4-40F098263B75}">
      <dgm:prSet/>
      <dgm:spPr/>
      <dgm:t>
        <a:bodyPr/>
        <a:lstStyle/>
        <a:p>
          <a:endParaRPr lang="en-US"/>
        </a:p>
      </dgm:t>
    </dgm:pt>
    <dgm:pt modelId="{EAB12F58-32A5-4B83-9A74-1127C04D96CD}" type="sibTrans" cxnId="{646EDEC5-C134-49AC-BBB4-40F098263B75}">
      <dgm:prSet/>
      <dgm:spPr/>
      <dgm:t>
        <a:bodyPr/>
        <a:lstStyle/>
        <a:p>
          <a:endParaRPr lang="en-US"/>
        </a:p>
      </dgm:t>
    </dgm:pt>
    <dgm:pt modelId="{CF9BEE24-A960-4393-9FCB-334060741EE6}" type="pres">
      <dgm:prSet presAssocID="{4A814CA5-A4C2-4EF4-96E6-D0D108FEA389}" presName="composite" presStyleCnt="0">
        <dgm:presLayoutVars>
          <dgm:chMax val="5"/>
          <dgm:dir/>
          <dgm:resizeHandles val="exact"/>
        </dgm:presLayoutVars>
      </dgm:prSet>
      <dgm:spPr/>
    </dgm:pt>
    <dgm:pt modelId="{7927690D-228D-4BDA-99D9-79367769B7FB}" type="pres">
      <dgm:prSet presAssocID="{03E43169-1C74-4DD4-923B-2C5A47B9A578}" presName="circle1" presStyleLbl="lnNode1" presStyleIdx="0" presStyleCnt="4"/>
      <dgm:spPr/>
    </dgm:pt>
    <dgm:pt modelId="{29DE942E-1E1A-44C4-939F-04FCB49E0599}" type="pres">
      <dgm:prSet presAssocID="{03E43169-1C74-4DD4-923B-2C5A47B9A578}" presName="text1" presStyleLbl="revTx" presStyleIdx="0" presStyleCnt="4">
        <dgm:presLayoutVars>
          <dgm:bulletEnabled val="1"/>
        </dgm:presLayoutVars>
      </dgm:prSet>
      <dgm:spPr/>
      <dgm:t>
        <a:bodyPr/>
        <a:lstStyle/>
        <a:p>
          <a:endParaRPr lang="en-US"/>
        </a:p>
      </dgm:t>
    </dgm:pt>
    <dgm:pt modelId="{A622C1EF-45C3-43BC-94E8-2465317D6123}" type="pres">
      <dgm:prSet presAssocID="{03E43169-1C74-4DD4-923B-2C5A47B9A578}" presName="line1" presStyleLbl="callout" presStyleIdx="0" presStyleCnt="8"/>
      <dgm:spPr/>
    </dgm:pt>
    <dgm:pt modelId="{4DD9C293-64F0-45E3-AA56-EE75A9931D2C}" type="pres">
      <dgm:prSet presAssocID="{03E43169-1C74-4DD4-923B-2C5A47B9A578}" presName="d1" presStyleLbl="callout" presStyleIdx="1" presStyleCnt="8"/>
      <dgm:spPr/>
    </dgm:pt>
    <dgm:pt modelId="{51D5A468-7B26-4AE7-85A6-EA555E8571BF}" type="pres">
      <dgm:prSet presAssocID="{60316B32-17AD-4FAC-A637-0A18DEDECBCF}" presName="circle2" presStyleLbl="lnNode1" presStyleIdx="1" presStyleCnt="4"/>
      <dgm:spPr/>
    </dgm:pt>
    <dgm:pt modelId="{F4027201-4F03-401B-BB4C-8213E145AB9A}" type="pres">
      <dgm:prSet presAssocID="{60316B32-17AD-4FAC-A637-0A18DEDECBCF}" presName="text2" presStyleLbl="revTx" presStyleIdx="1" presStyleCnt="4">
        <dgm:presLayoutVars>
          <dgm:bulletEnabled val="1"/>
        </dgm:presLayoutVars>
      </dgm:prSet>
      <dgm:spPr/>
      <dgm:t>
        <a:bodyPr/>
        <a:lstStyle/>
        <a:p>
          <a:endParaRPr lang="en-US"/>
        </a:p>
      </dgm:t>
    </dgm:pt>
    <dgm:pt modelId="{D991984B-F5E9-4EB3-AAC8-F1CA6A9A15B5}" type="pres">
      <dgm:prSet presAssocID="{60316B32-17AD-4FAC-A637-0A18DEDECBCF}" presName="line2" presStyleLbl="callout" presStyleIdx="2" presStyleCnt="8"/>
      <dgm:spPr/>
    </dgm:pt>
    <dgm:pt modelId="{BF50FE6A-948C-4298-A7EF-B7556B0B8CEC}" type="pres">
      <dgm:prSet presAssocID="{60316B32-17AD-4FAC-A637-0A18DEDECBCF}" presName="d2" presStyleLbl="callout" presStyleIdx="3" presStyleCnt="8"/>
      <dgm:spPr/>
    </dgm:pt>
    <dgm:pt modelId="{5D66DA7D-8C99-4F0E-AE62-72F35CD26C5C}" type="pres">
      <dgm:prSet presAssocID="{12A6B352-CFD4-4899-900C-A29FB7CB9C4A}" presName="circle3" presStyleLbl="lnNode1" presStyleIdx="2" presStyleCnt="4"/>
      <dgm:spPr/>
    </dgm:pt>
    <dgm:pt modelId="{8CA6AA32-8DCF-4574-AF18-DC647322DC33}" type="pres">
      <dgm:prSet presAssocID="{12A6B352-CFD4-4899-900C-A29FB7CB9C4A}" presName="text3" presStyleLbl="revTx" presStyleIdx="2" presStyleCnt="4" custScaleX="115330">
        <dgm:presLayoutVars>
          <dgm:bulletEnabled val="1"/>
        </dgm:presLayoutVars>
      </dgm:prSet>
      <dgm:spPr/>
      <dgm:t>
        <a:bodyPr/>
        <a:lstStyle/>
        <a:p>
          <a:endParaRPr lang="en-US"/>
        </a:p>
      </dgm:t>
    </dgm:pt>
    <dgm:pt modelId="{71EBAD55-8BB2-49CD-AA45-F2BFE4EE6B88}" type="pres">
      <dgm:prSet presAssocID="{12A6B352-CFD4-4899-900C-A29FB7CB9C4A}" presName="line3" presStyleLbl="callout" presStyleIdx="4" presStyleCnt="8"/>
      <dgm:spPr/>
    </dgm:pt>
    <dgm:pt modelId="{A17CCDE8-B48D-4E6D-A80F-74B34F767DF9}" type="pres">
      <dgm:prSet presAssocID="{12A6B352-CFD4-4899-900C-A29FB7CB9C4A}" presName="d3" presStyleLbl="callout" presStyleIdx="5" presStyleCnt="8"/>
      <dgm:spPr/>
    </dgm:pt>
    <dgm:pt modelId="{BC45B180-BC20-4338-8FDE-75B8F7158B27}" type="pres">
      <dgm:prSet presAssocID="{DBB488AC-1FAD-4706-AED6-C54B50463F92}" presName="circle4" presStyleLbl="lnNode1" presStyleIdx="3" presStyleCnt="4"/>
      <dgm:spPr/>
    </dgm:pt>
    <dgm:pt modelId="{AE2DBCA8-66DF-4DCB-A9E7-0043228F92C5}" type="pres">
      <dgm:prSet presAssocID="{DBB488AC-1FAD-4706-AED6-C54B50463F92}" presName="text4" presStyleLbl="revTx" presStyleIdx="3" presStyleCnt="4" custScaleX="119542">
        <dgm:presLayoutVars>
          <dgm:bulletEnabled val="1"/>
        </dgm:presLayoutVars>
      </dgm:prSet>
      <dgm:spPr/>
      <dgm:t>
        <a:bodyPr/>
        <a:lstStyle/>
        <a:p>
          <a:endParaRPr lang="en-US"/>
        </a:p>
      </dgm:t>
    </dgm:pt>
    <dgm:pt modelId="{A290EB2B-CC93-4C11-859C-71DFDE9E1080}" type="pres">
      <dgm:prSet presAssocID="{DBB488AC-1FAD-4706-AED6-C54B50463F92}" presName="line4" presStyleLbl="callout" presStyleIdx="6" presStyleCnt="8"/>
      <dgm:spPr/>
    </dgm:pt>
    <dgm:pt modelId="{D874789B-694F-442F-8397-3C5B77983FB3}" type="pres">
      <dgm:prSet presAssocID="{DBB488AC-1FAD-4706-AED6-C54B50463F92}" presName="d4" presStyleLbl="callout" presStyleIdx="7" presStyleCnt="8"/>
      <dgm:spPr/>
    </dgm:pt>
  </dgm:ptLst>
  <dgm:cxnLst>
    <dgm:cxn modelId="{02DFE6C4-9E2D-0042-AA1F-3E7EBB9F20ED}" type="presOf" srcId="{12A6B352-CFD4-4899-900C-A29FB7CB9C4A}" destId="{8CA6AA32-8DCF-4574-AF18-DC647322DC33}" srcOrd="0" destOrd="0" presId="urn:microsoft.com/office/officeart/2005/8/layout/target1"/>
    <dgm:cxn modelId="{A234B380-3E2B-FD43-9B0F-BDB02D158210}" type="presOf" srcId="{03E43169-1C74-4DD4-923B-2C5A47B9A578}" destId="{29DE942E-1E1A-44C4-939F-04FCB49E0599}" srcOrd="0" destOrd="0" presId="urn:microsoft.com/office/officeart/2005/8/layout/target1"/>
    <dgm:cxn modelId="{EB886508-D57D-744A-952E-D898BE04826F}" type="presOf" srcId="{4A814CA5-A4C2-4EF4-96E6-D0D108FEA389}" destId="{CF9BEE24-A960-4393-9FCB-334060741EE6}" srcOrd="0" destOrd="0" presId="urn:microsoft.com/office/officeart/2005/8/layout/target1"/>
    <dgm:cxn modelId="{030E4329-54EC-45EA-82AE-13359FD67A18}" srcId="{4A814CA5-A4C2-4EF4-96E6-D0D108FEA389}" destId="{12A6B352-CFD4-4899-900C-A29FB7CB9C4A}" srcOrd="2" destOrd="0" parTransId="{15A6E977-5575-4C89-91F9-A6D805753F0E}" sibTransId="{175938DB-1C65-42BA-B4DB-632892C3483B}"/>
    <dgm:cxn modelId="{DA136630-17F0-174B-83A2-D3E3711000B0}" type="presOf" srcId="{60316B32-17AD-4FAC-A637-0A18DEDECBCF}" destId="{F4027201-4F03-401B-BB4C-8213E145AB9A}" srcOrd="0" destOrd="0" presId="urn:microsoft.com/office/officeart/2005/8/layout/target1"/>
    <dgm:cxn modelId="{ACB2A270-86DD-4B68-A638-B4767D436175}" srcId="{4A814CA5-A4C2-4EF4-96E6-D0D108FEA389}" destId="{03E43169-1C74-4DD4-923B-2C5A47B9A578}" srcOrd="0" destOrd="0" parTransId="{B2CB96B7-C96F-46B2-8B81-1F30FE73FCCD}" sibTransId="{99C7F6B3-46FF-4909-98AC-2D3E9019EBD7}"/>
    <dgm:cxn modelId="{A1D358DD-0714-4C11-9D4E-3142F7B5AF90}" srcId="{4A814CA5-A4C2-4EF4-96E6-D0D108FEA389}" destId="{60316B32-17AD-4FAC-A637-0A18DEDECBCF}" srcOrd="1" destOrd="0" parTransId="{A523CEFA-74C7-47CB-A2B7-7A6AEA2DED38}" sibTransId="{616CF538-7D64-42C5-886E-4E8D10FDECA7}"/>
    <dgm:cxn modelId="{F43E1ECC-DFE8-BF4A-9E7C-DEF05176B15C}" type="presOf" srcId="{DBB488AC-1FAD-4706-AED6-C54B50463F92}" destId="{AE2DBCA8-66DF-4DCB-A9E7-0043228F92C5}" srcOrd="0" destOrd="0" presId="urn:microsoft.com/office/officeart/2005/8/layout/target1"/>
    <dgm:cxn modelId="{646EDEC5-C134-49AC-BBB4-40F098263B75}" srcId="{4A814CA5-A4C2-4EF4-96E6-D0D108FEA389}" destId="{DBB488AC-1FAD-4706-AED6-C54B50463F92}" srcOrd="3" destOrd="0" parTransId="{571DDD3D-0144-466F-83CF-7EDEAAFC1DBC}" sibTransId="{EAB12F58-32A5-4B83-9A74-1127C04D96CD}"/>
    <dgm:cxn modelId="{247348D3-B27F-A94C-A47D-19862DE92DBC}" type="presParOf" srcId="{CF9BEE24-A960-4393-9FCB-334060741EE6}" destId="{7927690D-228D-4BDA-99D9-79367769B7FB}" srcOrd="0" destOrd="0" presId="urn:microsoft.com/office/officeart/2005/8/layout/target1"/>
    <dgm:cxn modelId="{F294603D-569B-BD40-9AA3-7A628D4CDC6C}" type="presParOf" srcId="{CF9BEE24-A960-4393-9FCB-334060741EE6}" destId="{29DE942E-1E1A-44C4-939F-04FCB49E0599}" srcOrd="1" destOrd="0" presId="urn:microsoft.com/office/officeart/2005/8/layout/target1"/>
    <dgm:cxn modelId="{01C14157-3D62-7647-A62D-62FB81917216}" type="presParOf" srcId="{CF9BEE24-A960-4393-9FCB-334060741EE6}" destId="{A622C1EF-45C3-43BC-94E8-2465317D6123}" srcOrd="2" destOrd="0" presId="urn:microsoft.com/office/officeart/2005/8/layout/target1"/>
    <dgm:cxn modelId="{9F4DF943-2494-F244-B7E8-A9FF7CB9A350}" type="presParOf" srcId="{CF9BEE24-A960-4393-9FCB-334060741EE6}" destId="{4DD9C293-64F0-45E3-AA56-EE75A9931D2C}" srcOrd="3" destOrd="0" presId="urn:microsoft.com/office/officeart/2005/8/layout/target1"/>
    <dgm:cxn modelId="{E8E95005-5221-E246-B804-8DDD353CC93F}" type="presParOf" srcId="{CF9BEE24-A960-4393-9FCB-334060741EE6}" destId="{51D5A468-7B26-4AE7-85A6-EA555E8571BF}" srcOrd="4" destOrd="0" presId="urn:microsoft.com/office/officeart/2005/8/layout/target1"/>
    <dgm:cxn modelId="{615833E3-4231-6248-ABC2-AAB9323C0266}" type="presParOf" srcId="{CF9BEE24-A960-4393-9FCB-334060741EE6}" destId="{F4027201-4F03-401B-BB4C-8213E145AB9A}" srcOrd="5" destOrd="0" presId="urn:microsoft.com/office/officeart/2005/8/layout/target1"/>
    <dgm:cxn modelId="{A175CBE8-FF50-D64A-848F-1B871C844D3B}" type="presParOf" srcId="{CF9BEE24-A960-4393-9FCB-334060741EE6}" destId="{D991984B-F5E9-4EB3-AAC8-F1CA6A9A15B5}" srcOrd="6" destOrd="0" presId="urn:microsoft.com/office/officeart/2005/8/layout/target1"/>
    <dgm:cxn modelId="{188FA32A-81CD-4F48-82C4-E00A4E70AC2E}" type="presParOf" srcId="{CF9BEE24-A960-4393-9FCB-334060741EE6}" destId="{BF50FE6A-948C-4298-A7EF-B7556B0B8CEC}" srcOrd="7" destOrd="0" presId="urn:microsoft.com/office/officeart/2005/8/layout/target1"/>
    <dgm:cxn modelId="{1AFC4BA7-88E5-3948-B3F8-767C7E7CA216}" type="presParOf" srcId="{CF9BEE24-A960-4393-9FCB-334060741EE6}" destId="{5D66DA7D-8C99-4F0E-AE62-72F35CD26C5C}" srcOrd="8" destOrd="0" presId="urn:microsoft.com/office/officeart/2005/8/layout/target1"/>
    <dgm:cxn modelId="{3AD11B31-DEAA-3D4C-8998-9711BD4ECD64}" type="presParOf" srcId="{CF9BEE24-A960-4393-9FCB-334060741EE6}" destId="{8CA6AA32-8DCF-4574-AF18-DC647322DC33}" srcOrd="9" destOrd="0" presId="urn:microsoft.com/office/officeart/2005/8/layout/target1"/>
    <dgm:cxn modelId="{F728E0CA-09FE-734F-B6A0-95AEDE165E8E}" type="presParOf" srcId="{CF9BEE24-A960-4393-9FCB-334060741EE6}" destId="{71EBAD55-8BB2-49CD-AA45-F2BFE4EE6B88}" srcOrd="10" destOrd="0" presId="urn:microsoft.com/office/officeart/2005/8/layout/target1"/>
    <dgm:cxn modelId="{525A1A11-D5D1-F34D-B6E4-6D7A14F604AE}" type="presParOf" srcId="{CF9BEE24-A960-4393-9FCB-334060741EE6}" destId="{A17CCDE8-B48D-4E6D-A80F-74B34F767DF9}" srcOrd="11" destOrd="0" presId="urn:microsoft.com/office/officeart/2005/8/layout/target1"/>
    <dgm:cxn modelId="{C9BC61E6-69AD-FB4A-BC02-B955B070C745}" type="presParOf" srcId="{CF9BEE24-A960-4393-9FCB-334060741EE6}" destId="{BC45B180-BC20-4338-8FDE-75B8F7158B27}" srcOrd="12" destOrd="0" presId="urn:microsoft.com/office/officeart/2005/8/layout/target1"/>
    <dgm:cxn modelId="{5374F5A5-7F08-CC44-BB6F-8E663CBB1058}" type="presParOf" srcId="{CF9BEE24-A960-4393-9FCB-334060741EE6}" destId="{AE2DBCA8-66DF-4DCB-A9E7-0043228F92C5}" srcOrd="13" destOrd="0" presId="urn:microsoft.com/office/officeart/2005/8/layout/target1"/>
    <dgm:cxn modelId="{76418F9D-E6A2-684A-B6B5-5522D8E44936}" type="presParOf" srcId="{CF9BEE24-A960-4393-9FCB-334060741EE6}" destId="{A290EB2B-CC93-4C11-859C-71DFDE9E1080}" srcOrd="14" destOrd="0" presId="urn:microsoft.com/office/officeart/2005/8/layout/target1"/>
    <dgm:cxn modelId="{E209BFF6-ED25-AE4B-AE57-2A3FE26DB1AA}" type="presParOf" srcId="{CF9BEE24-A960-4393-9FCB-334060741EE6}" destId="{D874789B-694F-442F-8397-3C5B77983FB3}" srcOrd="15" destOrd="0" presId="urn:microsoft.com/office/officeart/2005/8/layout/targe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0D6FBA-9255-4333-9660-943EE77DC6A3}" type="doc">
      <dgm:prSet loTypeId="urn:microsoft.com/office/officeart/2005/8/layout/target1" loCatId="relationship" qsTypeId="urn:microsoft.com/office/officeart/2005/8/quickstyle/simple1" qsCatId="simple" csTypeId="urn:microsoft.com/office/officeart/2005/8/colors/accent1_2" csCatId="accent1" phldr="1"/>
      <dgm:spPr/>
    </dgm:pt>
    <dgm:pt modelId="{7AF8C83C-6A6E-4219-B74B-968E5A1A81DA}">
      <dgm:prSet phldrT="[Text]" custT="1"/>
      <dgm:spPr/>
      <dgm:t>
        <a:bodyPr/>
        <a:lstStyle/>
        <a:p>
          <a:r>
            <a:rPr lang="en-US" sz="1600" smtClean="0"/>
            <a:t>Sankirtan</a:t>
          </a:r>
          <a:endParaRPr lang="en-US" sz="1600"/>
        </a:p>
      </dgm:t>
    </dgm:pt>
    <dgm:pt modelId="{72E04B85-4716-4ECE-98F7-382988C0476F}" type="parTrans" cxnId="{EFBBFA47-5E09-475E-A52E-C3DED3787E67}">
      <dgm:prSet/>
      <dgm:spPr/>
      <dgm:t>
        <a:bodyPr/>
        <a:lstStyle/>
        <a:p>
          <a:endParaRPr lang="en-US"/>
        </a:p>
      </dgm:t>
    </dgm:pt>
    <dgm:pt modelId="{5AAB827F-33A4-4DF0-8565-7EA38804C62B}" type="sibTrans" cxnId="{EFBBFA47-5E09-475E-A52E-C3DED3787E67}">
      <dgm:prSet/>
      <dgm:spPr/>
      <dgm:t>
        <a:bodyPr/>
        <a:lstStyle/>
        <a:p>
          <a:endParaRPr lang="en-US"/>
        </a:p>
      </dgm:t>
    </dgm:pt>
    <dgm:pt modelId="{B2603957-DE8D-4430-9946-98EBE2B0BB3F}">
      <dgm:prSet phldrT="[Text]" custT="1"/>
      <dgm:spPr/>
      <dgm:t>
        <a:bodyPr/>
        <a:lstStyle/>
        <a:p>
          <a:r>
            <a:rPr lang="en-US" sz="1600" smtClean="0"/>
            <a:t>Temple Worship</a:t>
          </a:r>
          <a:endParaRPr lang="en-US" sz="1600"/>
        </a:p>
      </dgm:t>
    </dgm:pt>
    <dgm:pt modelId="{C4B0AF48-3D10-44D2-A9A6-4EFE1EA9427B}" type="parTrans" cxnId="{1B74AF26-4BC6-4758-8588-F8FF5C64F10A}">
      <dgm:prSet/>
      <dgm:spPr/>
      <dgm:t>
        <a:bodyPr/>
        <a:lstStyle/>
        <a:p>
          <a:endParaRPr lang="en-US"/>
        </a:p>
      </dgm:t>
    </dgm:pt>
    <dgm:pt modelId="{D890C08C-F9D5-48C0-9F71-29E5C375A0F1}" type="sibTrans" cxnId="{1B74AF26-4BC6-4758-8588-F8FF5C64F10A}">
      <dgm:prSet/>
      <dgm:spPr/>
      <dgm:t>
        <a:bodyPr/>
        <a:lstStyle/>
        <a:p>
          <a:endParaRPr lang="en-US"/>
        </a:p>
      </dgm:t>
    </dgm:pt>
    <dgm:pt modelId="{0C1E410F-133A-40D7-9911-9F7B246A2C13}">
      <dgm:prSet phldrT="[Text]" custT="1"/>
      <dgm:spPr/>
      <dgm:t>
        <a:bodyPr/>
        <a:lstStyle/>
        <a:p>
          <a:r>
            <a:rPr lang="en-US" sz="1600" smtClean="0"/>
            <a:t>Spiritual Initiation</a:t>
          </a:r>
          <a:endParaRPr lang="en-US" sz="1600"/>
        </a:p>
      </dgm:t>
    </dgm:pt>
    <dgm:pt modelId="{B997BA05-E81E-4A5E-8675-13760E74C225}" type="parTrans" cxnId="{B4B4C82B-CEBE-4D01-B839-D63AF1D941ED}">
      <dgm:prSet/>
      <dgm:spPr/>
      <dgm:t>
        <a:bodyPr/>
        <a:lstStyle/>
        <a:p>
          <a:endParaRPr lang="en-US"/>
        </a:p>
      </dgm:t>
    </dgm:pt>
    <dgm:pt modelId="{49F1AA46-22DE-44AE-B077-EC42AA6DD8C7}" type="sibTrans" cxnId="{B4B4C82B-CEBE-4D01-B839-D63AF1D941ED}">
      <dgm:prSet/>
      <dgm:spPr/>
      <dgm:t>
        <a:bodyPr/>
        <a:lstStyle/>
        <a:p>
          <a:endParaRPr lang="en-US"/>
        </a:p>
      </dgm:t>
    </dgm:pt>
    <dgm:pt modelId="{299957D4-FBAD-41D9-945A-8B8CCCF77C3A}">
      <dgm:prSet custT="1"/>
      <dgm:spPr/>
      <dgm:t>
        <a:bodyPr/>
        <a:lstStyle/>
        <a:p>
          <a:r>
            <a:rPr lang="en-US" sz="1600" smtClean="0"/>
            <a:t>Classless Society</a:t>
          </a:r>
          <a:endParaRPr lang="en-US" sz="1600"/>
        </a:p>
      </dgm:t>
    </dgm:pt>
    <dgm:pt modelId="{4DC77FEA-4E6F-460C-829B-AC8F5AC351A3}" type="parTrans" cxnId="{99E846C4-C63A-4EEE-A976-AD65302D812B}">
      <dgm:prSet/>
      <dgm:spPr/>
      <dgm:t>
        <a:bodyPr/>
        <a:lstStyle/>
        <a:p>
          <a:endParaRPr lang="en-US"/>
        </a:p>
      </dgm:t>
    </dgm:pt>
    <dgm:pt modelId="{BBBE8926-504C-4822-828E-318A6E9C7E07}" type="sibTrans" cxnId="{99E846C4-C63A-4EEE-A976-AD65302D812B}">
      <dgm:prSet/>
      <dgm:spPr/>
      <dgm:t>
        <a:bodyPr/>
        <a:lstStyle/>
        <a:p>
          <a:endParaRPr lang="en-US"/>
        </a:p>
      </dgm:t>
    </dgm:pt>
    <dgm:pt modelId="{6CF4A6ED-5D24-4514-AD32-AB8101AEB5C6}" type="pres">
      <dgm:prSet presAssocID="{640D6FBA-9255-4333-9660-943EE77DC6A3}" presName="composite" presStyleCnt="0">
        <dgm:presLayoutVars>
          <dgm:chMax val="5"/>
          <dgm:dir/>
          <dgm:resizeHandles val="exact"/>
        </dgm:presLayoutVars>
      </dgm:prSet>
      <dgm:spPr/>
    </dgm:pt>
    <dgm:pt modelId="{CD57D49C-0FC4-4B44-870C-6FDD35680EA2}" type="pres">
      <dgm:prSet presAssocID="{7AF8C83C-6A6E-4219-B74B-968E5A1A81DA}" presName="circle1" presStyleLbl="lnNode1" presStyleIdx="0" presStyleCnt="4"/>
      <dgm:spPr/>
    </dgm:pt>
    <dgm:pt modelId="{FF32D33F-0E17-4C0D-A91C-9C06B354C41B}" type="pres">
      <dgm:prSet presAssocID="{7AF8C83C-6A6E-4219-B74B-968E5A1A81DA}" presName="text1" presStyleLbl="revTx" presStyleIdx="0" presStyleCnt="4">
        <dgm:presLayoutVars>
          <dgm:bulletEnabled val="1"/>
        </dgm:presLayoutVars>
      </dgm:prSet>
      <dgm:spPr/>
      <dgm:t>
        <a:bodyPr/>
        <a:lstStyle/>
        <a:p>
          <a:endParaRPr lang="en-US"/>
        </a:p>
      </dgm:t>
    </dgm:pt>
    <dgm:pt modelId="{C4CB1169-C901-4450-B6FA-4B7CB91AC812}" type="pres">
      <dgm:prSet presAssocID="{7AF8C83C-6A6E-4219-B74B-968E5A1A81DA}" presName="line1" presStyleLbl="callout" presStyleIdx="0" presStyleCnt="8"/>
      <dgm:spPr/>
    </dgm:pt>
    <dgm:pt modelId="{97734206-DE36-4122-BC69-3830C98776CE}" type="pres">
      <dgm:prSet presAssocID="{7AF8C83C-6A6E-4219-B74B-968E5A1A81DA}" presName="d1" presStyleLbl="callout" presStyleIdx="1" presStyleCnt="8"/>
      <dgm:spPr/>
    </dgm:pt>
    <dgm:pt modelId="{AA4B4C97-B642-4971-B198-4BCE8C29AD16}" type="pres">
      <dgm:prSet presAssocID="{B2603957-DE8D-4430-9946-98EBE2B0BB3F}" presName="circle2" presStyleLbl="lnNode1" presStyleIdx="1" presStyleCnt="4"/>
      <dgm:spPr/>
    </dgm:pt>
    <dgm:pt modelId="{481A9DB4-96EA-441D-BEAF-10CD0D318D3E}" type="pres">
      <dgm:prSet presAssocID="{B2603957-DE8D-4430-9946-98EBE2B0BB3F}" presName="text2" presStyleLbl="revTx" presStyleIdx="1" presStyleCnt="4">
        <dgm:presLayoutVars>
          <dgm:bulletEnabled val="1"/>
        </dgm:presLayoutVars>
      </dgm:prSet>
      <dgm:spPr/>
      <dgm:t>
        <a:bodyPr/>
        <a:lstStyle/>
        <a:p>
          <a:endParaRPr lang="en-US"/>
        </a:p>
      </dgm:t>
    </dgm:pt>
    <dgm:pt modelId="{6C20B922-758F-4C90-A3CA-E35EB940D912}" type="pres">
      <dgm:prSet presAssocID="{B2603957-DE8D-4430-9946-98EBE2B0BB3F}" presName="line2" presStyleLbl="callout" presStyleIdx="2" presStyleCnt="8"/>
      <dgm:spPr/>
    </dgm:pt>
    <dgm:pt modelId="{25A1A23F-DE7F-47EB-BD32-FB0BA4A0DB9C}" type="pres">
      <dgm:prSet presAssocID="{B2603957-DE8D-4430-9946-98EBE2B0BB3F}" presName="d2" presStyleLbl="callout" presStyleIdx="3" presStyleCnt="8"/>
      <dgm:spPr/>
    </dgm:pt>
    <dgm:pt modelId="{B28D0D72-A75F-49F1-A335-2CBD31CB0949}" type="pres">
      <dgm:prSet presAssocID="{0C1E410F-133A-40D7-9911-9F7B246A2C13}" presName="circle3" presStyleLbl="lnNode1" presStyleIdx="2" presStyleCnt="4"/>
      <dgm:spPr/>
    </dgm:pt>
    <dgm:pt modelId="{1916D082-AED9-4943-9A28-A379F41F4C6D}" type="pres">
      <dgm:prSet presAssocID="{0C1E410F-133A-40D7-9911-9F7B246A2C13}" presName="text3" presStyleLbl="revTx" presStyleIdx="2" presStyleCnt="4">
        <dgm:presLayoutVars>
          <dgm:bulletEnabled val="1"/>
        </dgm:presLayoutVars>
      </dgm:prSet>
      <dgm:spPr/>
      <dgm:t>
        <a:bodyPr/>
        <a:lstStyle/>
        <a:p>
          <a:endParaRPr lang="en-US"/>
        </a:p>
      </dgm:t>
    </dgm:pt>
    <dgm:pt modelId="{E4591E5B-4488-4A45-93B2-43769C301A76}" type="pres">
      <dgm:prSet presAssocID="{0C1E410F-133A-40D7-9911-9F7B246A2C13}" presName="line3" presStyleLbl="callout" presStyleIdx="4" presStyleCnt="8"/>
      <dgm:spPr/>
    </dgm:pt>
    <dgm:pt modelId="{F9DF3F67-7897-49A0-A045-34471EC570E2}" type="pres">
      <dgm:prSet presAssocID="{0C1E410F-133A-40D7-9911-9F7B246A2C13}" presName="d3" presStyleLbl="callout" presStyleIdx="5" presStyleCnt="8"/>
      <dgm:spPr/>
    </dgm:pt>
    <dgm:pt modelId="{E24A96ED-6DDA-46A6-8C74-06F38A660CC4}" type="pres">
      <dgm:prSet presAssocID="{299957D4-FBAD-41D9-945A-8B8CCCF77C3A}" presName="circle4" presStyleLbl="lnNode1" presStyleIdx="3" presStyleCnt="4"/>
      <dgm:spPr/>
    </dgm:pt>
    <dgm:pt modelId="{CCEB8FF6-57FB-4D21-AA6E-F8B4B42DEC9B}" type="pres">
      <dgm:prSet presAssocID="{299957D4-FBAD-41D9-945A-8B8CCCF77C3A}" presName="text4" presStyleLbl="revTx" presStyleIdx="3" presStyleCnt="4">
        <dgm:presLayoutVars>
          <dgm:bulletEnabled val="1"/>
        </dgm:presLayoutVars>
      </dgm:prSet>
      <dgm:spPr/>
      <dgm:t>
        <a:bodyPr/>
        <a:lstStyle/>
        <a:p>
          <a:endParaRPr lang="en-US"/>
        </a:p>
      </dgm:t>
    </dgm:pt>
    <dgm:pt modelId="{0E18D551-3974-45D8-B81D-9D5A62FC160E}" type="pres">
      <dgm:prSet presAssocID="{299957D4-FBAD-41D9-945A-8B8CCCF77C3A}" presName="line4" presStyleLbl="callout" presStyleIdx="6" presStyleCnt="8"/>
      <dgm:spPr/>
    </dgm:pt>
    <dgm:pt modelId="{CA7B940E-F463-46A0-9CD7-0BF5C3214DB8}" type="pres">
      <dgm:prSet presAssocID="{299957D4-FBAD-41D9-945A-8B8CCCF77C3A}" presName="d4" presStyleLbl="callout" presStyleIdx="7" presStyleCnt="8"/>
      <dgm:spPr/>
    </dgm:pt>
  </dgm:ptLst>
  <dgm:cxnLst>
    <dgm:cxn modelId="{99E846C4-C63A-4EEE-A976-AD65302D812B}" srcId="{640D6FBA-9255-4333-9660-943EE77DC6A3}" destId="{299957D4-FBAD-41D9-945A-8B8CCCF77C3A}" srcOrd="3" destOrd="0" parTransId="{4DC77FEA-4E6F-460C-829B-AC8F5AC351A3}" sibTransId="{BBBE8926-504C-4822-828E-318A6E9C7E07}"/>
    <dgm:cxn modelId="{41031685-1E4E-5A4C-965A-8916ED2D2FFF}" type="presOf" srcId="{640D6FBA-9255-4333-9660-943EE77DC6A3}" destId="{6CF4A6ED-5D24-4514-AD32-AB8101AEB5C6}" srcOrd="0" destOrd="0" presId="urn:microsoft.com/office/officeart/2005/8/layout/target1"/>
    <dgm:cxn modelId="{13027173-D621-7443-A7CE-178CD5857CAC}" type="presOf" srcId="{7AF8C83C-6A6E-4219-B74B-968E5A1A81DA}" destId="{FF32D33F-0E17-4C0D-A91C-9C06B354C41B}" srcOrd="0" destOrd="0" presId="urn:microsoft.com/office/officeart/2005/8/layout/target1"/>
    <dgm:cxn modelId="{B4B4C82B-CEBE-4D01-B839-D63AF1D941ED}" srcId="{640D6FBA-9255-4333-9660-943EE77DC6A3}" destId="{0C1E410F-133A-40D7-9911-9F7B246A2C13}" srcOrd="2" destOrd="0" parTransId="{B997BA05-E81E-4A5E-8675-13760E74C225}" sibTransId="{49F1AA46-22DE-44AE-B077-EC42AA6DD8C7}"/>
    <dgm:cxn modelId="{EFBBFA47-5E09-475E-A52E-C3DED3787E67}" srcId="{640D6FBA-9255-4333-9660-943EE77DC6A3}" destId="{7AF8C83C-6A6E-4219-B74B-968E5A1A81DA}" srcOrd="0" destOrd="0" parTransId="{72E04B85-4716-4ECE-98F7-382988C0476F}" sibTransId="{5AAB827F-33A4-4DF0-8565-7EA38804C62B}"/>
    <dgm:cxn modelId="{7EBB8D69-95D2-9749-9EAE-6FCD0385A98C}" type="presOf" srcId="{0C1E410F-133A-40D7-9911-9F7B246A2C13}" destId="{1916D082-AED9-4943-9A28-A379F41F4C6D}" srcOrd="0" destOrd="0" presId="urn:microsoft.com/office/officeart/2005/8/layout/target1"/>
    <dgm:cxn modelId="{7B4D5246-9EB4-8E4D-BFA6-9A60A1A51FCF}" type="presOf" srcId="{299957D4-FBAD-41D9-945A-8B8CCCF77C3A}" destId="{CCEB8FF6-57FB-4D21-AA6E-F8B4B42DEC9B}" srcOrd="0" destOrd="0" presId="urn:microsoft.com/office/officeart/2005/8/layout/target1"/>
    <dgm:cxn modelId="{A84CA9B8-F489-2446-A130-9156AD037B90}" type="presOf" srcId="{B2603957-DE8D-4430-9946-98EBE2B0BB3F}" destId="{481A9DB4-96EA-441D-BEAF-10CD0D318D3E}" srcOrd="0" destOrd="0" presId="urn:microsoft.com/office/officeart/2005/8/layout/target1"/>
    <dgm:cxn modelId="{1B74AF26-4BC6-4758-8588-F8FF5C64F10A}" srcId="{640D6FBA-9255-4333-9660-943EE77DC6A3}" destId="{B2603957-DE8D-4430-9946-98EBE2B0BB3F}" srcOrd="1" destOrd="0" parTransId="{C4B0AF48-3D10-44D2-A9A6-4EFE1EA9427B}" sibTransId="{D890C08C-F9D5-48C0-9F71-29E5C375A0F1}"/>
    <dgm:cxn modelId="{AD2A6EE8-4D65-D146-BE00-CEFBD0F871D6}" type="presParOf" srcId="{6CF4A6ED-5D24-4514-AD32-AB8101AEB5C6}" destId="{CD57D49C-0FC4-4B44-870C-6FDD35680EA2}" srcOrd="0" destOrd="0" presId="urn:microsoft.com/office/officeart/2005/8/layout/target1"/>
    <dgm:cxn modelId="{B965C4C2-8C7D-EE4C-89F1-1304B75DB229}" type="presParOf" srcId="{6CF4A6ED-5D24-4514-AD32-AB8101AEB5C6}" destId="{FF32D33F-0E17-4C0D-A91C-9C06B354C41B}" srcOrd="1" destOrd="0" presId="urn:microsoft.com/office/officeart/2005/8/layout/target1"/>
    <dgm:cxn modelId="{C817C3DF-D3F2-CD4A-80DE-D38AB91B950F}" type="presParOf" srcId="{6CF4A6ED-5D24-4514-AD32-AB8101AEB5C6}" destId="{C4CB1169-C901-4450-B6FA-4B7CB91AC812}" srcOrd="2" destOrd="0" presId="urn:microsoft.com/office/officeart/2005/8/layout/target1"/>
    <dgm:cxn modelId="{713D635D-FE17-9A47-ADCC-0AC21B344EAF}" type="presParOf" srcId="{6CF4A6ED-5D24-4514-AD32-AB8101AEB5C6}" destId="{97734206-DE36-4122-BC69-3830C98776CE}" srcOrd="3" destOrd="0" presId="urn:microsoft.com/office/officeart/2005/8/layout/target1"/>
    <dgm:cxn modelId="{AC1FFCB1-3486-3E46-92EA-9920D29B8611}" type="presParOf" srcId="{6CF4A6ED-5D24-4514-AD32-AB8101AEB5C6}" destId="{AA4B4C97-B642-4971-B198-4BCE8C29AD16}" srcOrd="4" destOrd="0" presId="urn:microsoft.com/office/officeart/2005/8/layout/target1"/>
    <dgm:cxn modelId="{26BEF40A-ABE2-6A45-AFA0-E91C9E44C1EF}" type="presParOf" srcId="{6CF4A6ED-5D24-4514-AD32-AB8101AEB5C6}" destId="{481A9DB4-96EA-441D-BEAF-10CD0D318D3E}" srcOrd="5" destOrd="0" presId="urn:microsoft.com/office/officeart/2005/8/layout/target1"/>
    <dgm:cxn modelId="{EE8CBDF6-6F55-004C-A652-B6DBDB83DE80}" type="presParOf" srcId="{6CF4A6ED-5D24-4514-AD32-AB8101AEB5C6}" destId="{6C20B922-758F-4C90-A3CA-E35EB940D912}" srcOrd="6" destOrd="0" presId="urn:microsoft.com/office/officeart/2005/8/layout/target1"/>
    <dgm:cxn modelId="{E23F4833-CF35-934E-B77B-0512C3B09362}" type="presParOf" srcId="{6CF4A6ED-5D24-4514-AD32-AB8101AEB5C6}" destId="{25A1A23F-DE7F-47EB-BD32-FB0BA4A0DB9C}" srcOrd="7" destOrd="0" presId="urn:microsoft.com/office/officeart/2005/8/layout/target1"/>
    <dgm:cxn modelId="{C3ACBB8F-1AC4-3D4C-8C64-D84CFCF8549C}" type="presParOf" srcId="{6CF4A6ED-5D24-4514-AD32-AB8101AEB5C6}" destId="{B28D0D72-A75F-49F1-A335-2CBD31CB0949}" srcOrd="8" destOrd="0" presId="urn:microsoft.com/office/officeart/2005/8/layout/target1"/>
    <dgm:cxn modelId="{778869B8-114E-9243-BF64-3F3CDF9EE4AB}" type="presParOf" srcId="{6CF4A6ED-5D24-4514-AD32-AB8101AEB5C6}" destId="{1916D082-AED9-4943-9A28-A379F41F4C6D}" srcOrd="9" destOrd="0" presId="urn:microsoft.com/office/officeart/2005/8/layout/target1"/>
    <dgm:cxn modelId="{598F509C-54E9-0A43-9420-D7E8541849DE}" type="presParOf" srcId="{6CF4A6ED-5D24-4514-AD32-AB8101AEB5C6}" destId="{E4591E5B-4488-4A45-93B2-43769C301A76}" srcOrd="10" destOrd="0" presId="urn:microsoft.com/office/officeart/2005/8/layout/target1"/>
    <dgm:cxn modelId="{83E04BCA-AF0E-8944-9958-AFE87FAE8615}" type="presParOf" srcId="{6CF4A6ED-5D24-4514-AD32-AB8101AEB5C6}" destId="{F9DF3F67-7897-49A0-A045-34471EC570E2}" srcOrd="11" destOrd="0" presId="urn:microsoft.com/office/officeart/2005/8/layout/target1"/>
    <dgm:cxn modelId="{6E822CBE-9BDC-DA43-A0E1-D29D2D622F5F}" type="presParOf" srcId="{6CF4A6ED-5D24-4514-AD32-AB8101AEB5C6}" destId="{E24A96ED-6DDA-46A6-8C74-06F38A660CC4}" srcOrd="12" destOrd="0" presId="urn:microsoft.com/office/officeart/2005/8/layout/target1"/>
    <dgm:cxn modelId="{4478A595-FCA5-CC4C-8B65-6222FD378A68}" type="presParOf" srcId="{6CF4A6ED-5D24-4514-AD32-AB8101AEB5C6}" destId="{CCEB8FF6-57FB-4D21-AA6E-F8B4B42DEC9B}" srcOrd="13" destOrd="0" presId="urn:microsoft.com/office/officeart/2005/8/layout/target1"/>
    <dgm:cxn modelId="{1812AE80-3F09-FE45-830A-73964F06880B}" type="presParOf" srcId="{6CF4A6ED-5D24-4514-AD32-AB8101AEB5C6}" destId="{0E18D551-3974-45D8-B81D-9D5A62FC160E}" srcOrd="14" destOrd="0" presId="urn:microsoft.com/office/officeart/2005/8/layout/target1"/>
    <dgm:cxn modelId="{58D7A9C2-7C68-4841-A2E7-3BA0C70FDC6F}" type="presParOf" srcId="{6CF4A6ED-5D24-4514-AD32-AB8101AEB5C6}" destId="{CA7B940E-F463-46A0-9CD7-0BF5C3214DB8}"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814CA5-A4C2-4EF4-96E6-D0D108FEA389}" type="doc">
      <dgm:prSet loTypeId="urn:microsoft.com/office/officeart/2005/8/layout/target1" loCatId="relationship" qsTypeId="urn:microsoft.com/office/officeart/2005/8/quickstyle/simple1" qsCatId="simple" csTypeId="urn:microsoft.com/office/officeart/2005/8/colors/accent1_2" csCatId="accent1" phldr="1"/>
      <dgm:spPr/>
    </dgm:pt>
    <dgm:pt modelId="{03E43169-1C74-4DD4-923B-2C5A47B9A578}">
      <dgm:prSet phldrT="[Text]" custT="1"/>
      <dgm:spPr/>
      <dgm:t>
        <a:bodyPr/>
        <a:lstStyle/>
        <a:p>
          <a:r>
            <a:rPr lang="en-US" sz="1600" smtClean="0"/>
            <a:t>Books and Harinam</a:t>
          </a:r>
          <a:endParaRPr lang="en-US" sz="1600"/>
        </a:p>
      </dgm:t>
    </dgm:pt>
    <dgm:pt modelId="{B2CB96B7-C96F-46B2-8B81-1F30FE73FCCD}" type="parTrans" cxnId="{ACB2A270-86DD-4B68-A638-B4767D436175}">
      <dgm:prSet/>
      <dgm:spPr/>
      <dgm:t>
        <a:bodyPr/>
        <a:lstStyle/>
        <a:p>
          <a:endParaRPr lang="en-US"/>
        </a:p>
      </dgm:t>
    </dgm:pt>
    <dgm:pt modelId="{99C7F6B3-46FF-4909-98AC-2D3E9019EBD7}" type="sibTrans" cxnId="{ACB2A270-86DD-4B68-A638-B4767D436175}">
      <dgm:prSet/>
      <dgm:spPr/>
      <dgm:t>
        <a:bodyPr/>
        <a:lstStyle/>
        <a:p>
          <a:endParaRPr lang="en-US"/>
        </a:p>
      </dgm:t>
    </dgm:pt>
    <dgm:pt modelId="{60316B32-17AD-4FAC-A637-0A18DEDECBCF}">
      <dgm:prSet phldrT="[Text]" custT="1"/>
      <dgm:spPr/>
      <dgm:t>
        <a:bodyPr/>
        <a:lstStyle/>
        <a:p>
          <a:r>
            <a:rPr lang="en-US" sz="1600" smtClean="0"/>
            <a:t>Temple Worship</a:t>
          </a:r>
          <a:endParaRPr lang="en-US" sz="1600"/>
        </a:p>
      </dgm:t>
    </dgm:pt>
    <dgm:pt modelId="{A523CEFA-74C7-47CB-A2B7-7A6AEA2DED38}" type="parTrans" cxnId="{A1D358DD-0714-4C11-9D4E-3142F7B5AF90}">
      <dgm:prSet/>
      <dgm:spPr/>
      <dgm:t>
        <a:bodyPr/>
        <a:lstStyle/>
        <a:p>
          <a:endParaRPr lang="en-US"/>
        </a:p>
      </dgm:t>
    </dgm:pt>
    <dgm:pt modelId="{616CF538-7D64-42C5-886E-4E8D10FDECA7}" type="sibTrans" cxnId="{A1D358DD-0714-4C11-9D4E-3142F7B5AF90}">
      <dgm:prSet/>
      <dgm:spPr/>
      <dgm:t>
        <a:bodyPr/>
        <a:lstStyle/>
        <a:p>
          <a:endParaRPr lang="en-US"/>
        </a:p>
      </dgm:t>
    </dgm:pt>
    <dgm:pt modelId="{12A6B352-CFD4-4899-900C-A29FB7CB9C4A}">
      <dgm:prSet phldrT="[Text]" custT="1"/>
      <dgm:spPr/>
      <dgm:t>
        <a:bodyPr/>
        <a:lstStyle/>
        <a:p>
          <a:r>
            <a:rPr lang="en-US" sz="1600" smtClean="0"/>
            <a:t>   Congregation</a:t>
          </a:r>
          <a:endParaRPr lang="en-US" sz="1600"/>
        </a:p>
      </dgm:t>
    </dgm:pt>
    <dgm:pt modelId="{15A6E977-5575-4C89-91F9-A6D805753F0E}" type="parTrans" cxnId="{030E4329-54EC-45EA-82AE-13359FD67A18}">
      <dgm:prSet/>
      <dgm:spPr/>
      <dgm:t>
        <a:bodyPr/>
        <a:lstStyle/>
        <a:p>
          <a:endParaRPr lang="en-US"/>
        </a:p>
      </dgm:t>
    </dgm:pt>
    <dgm:pt modelId="{175938DB-1C65-42BA-B4DB-632892C3483B}" type="sibTrans" cxnId="{030E4329-54EC-45EA-82AE-13359FD67A18}">
      <dgm:prSet/>
      <dgm:spPr/>
      <dgm:t>
        <a:bodyPr/>
        <a:lstStyle/>
        <a:p>
          <a:endParaRPr lang="en-US"/>
        </a:p>
      </dgm:t>
    </dgm:pt>
    <dgm:pt modelId="{DBB488AC-1FAD-4706-AED6-C54B50463F92}">
      <dgm:prSet custT="1"/>
      <dgm:spPr/>
      <dgm:t>
        <a:bodyPr/>
        <a:lstStyle/>
        <a:p>
          <a:r>
            <a:rPr lang="en-US" sz="1600" smtClean="0"/>
            <a:t>Varnasrama</a:t>
          </a:r>
          <a:r>
            <a:rPr lang="en-US" sz="1800" smtClean="0"/>
            <a:t> </a:t>
          </a:r>
          <a:endParaRPr lang="en-US" sz="1800"/>
        </a:p>
      </dgm:t>
    </dgm:pt>
    <dgm:pt modelId="{571DDD3D-0144-466F-83CF-7EDEAAFC1DBC}" type="parTrans" cxnId="{646EDEC5-C134-49AC-BBB4-40F098263B75}">
      <dgm:prSet/>
      <dgm:spPr/>
      <dgm:t>
        <a:bodyPr/>
        <a:lstStyle/>
        <a:p>
          <a:endParaRPr lang="en-US"/>
        </a:p>
      </dgm:t>
    </dgm:pt>
    <dgm:pt modelId="{EAB12F58-32A5-4B83-9A74-1127C04D96CD}" type="sibTrans" cxnId="{646EDEC5-C134-49AC-BBB4-40F098263B75}">
      <dgm:prSet/>
      <dgm:spPr/>
      <dgm:t>
        <a:bodyPr/>
        <a:lstStyle/>
        <a:p>
          <a:endParaRPr lang="en-US"/>
        </a:p>
      </dgm:t>
    </dgm:pt>
    <dgm:pt modelId="{CF9BEE24-A960-4393-9FCB-334060741EE6}" type="pres">
      <dgm:prSet presAssocID="{4A814CA5-A4C2-4EF4-96E6-D0D108FEA389}" presName="composite" presStyleCnt="0">
        <dgm:presLayoutVars>
          <dgm:chMax val="5"/>
          <dgm:dir/>
          <dgm:resizeHandles val="exact"/>
        </dgm:presLayoutVars>
      </dgm:prSet>
      <dgm:spPr/>
    </dgm:pt>
    <dgm:pt modelId="{7927690D-228D-4BDA-99D9-79367769B7FB}" type="pres">
      <dgm:prSet presAssocID="{03E43169-1C74-4DD4-923B-2C5A47B9A578}" presName="circle1" presStyleLbl="lnNode1" presStyleIdx="0" presStyleCnt="4"/>
      <dgm:spPr/>
    </dgm:pt>
    <dgm:pt modelId="{29DE942E-1E1A-44C4-939F-04FCB49E0599}" type="pres">
      <dgm:prSet presAssocID="{03E43169-1C74-4DD4-923B-2C5A47B9A578}" presName="text1" presStyleLbl="revTx" presStyleIdx="0" presStyleCnt="4">
        <dgm:presLayoutVars>
          <dgm:bulletEnabled val="1"/>
        </dgm:presLayoutVars>
      </dgm:prSet>
      <dgm:spPr/>
      <dgm:t>
        <a:bodyPr/>
        <a:lstStyle/>
        <a:p>
          <a:endParaRPr lang="en-US"/>
        </a:p>
      </dgm:t>
    </dgm:pt>
    <dgm:pt modelId="{A622C1EF-45C3-43BC-94E8-2465317D6123}" type="pres">
      <dgm:prSet presAssocID="{03E43169-1C74-4DD4-923B-2C5A47B9A578}" presName="line1" presStyleLbl="callout" presStyleIdx="0" presStyleCnt="8"/>
      <dgm:spPr/>
    </dgm:pt>
    <dgm:pt modelId="{4DD9C293-64F0-45E3-AA56-EE75A9931D2C}" type="pres">
      <dgm:prSet presAssocID="{03E43169-1C74-4DD4-923B-2C5A47B9A578}" presName="d1" presStyleLbl="callout" presStyleIdx="1" presStyleCnt="8"/>
      <dgm:spPr/>
    </dgm:pt>
    <dgm:pt modelId="{51D5A468-7B26-4AE7-85A6-EA555E8571BF}" type="pres">
      <dgm:prSet presAssocID="{60316B32-17AD-4FAC-A637-0A18DEDECBCF}" presName="circle2" presStyleLbl="lnNode1" presStyleIdx="1" presStyleCnt="4"/>
      <dgm:spPr/>
    </dgm:pt>
    <dgm:pt modelId="{F4027201-4F03-401B-BB4C-8213E145AB9A}" type="pres">
      <dgm:prSet presAssocID="{60316B32-17AD-4FAC-A637-0A18DEDECBCF}" presName="text2" presStyleLbl="revTx" presStyleIdx="1" presStyleCnt="4">
        <dgm:presLayoutVars>
          <dgm:bulletEnabled val="1"/>
        </dgm:presLayoutVars>
      </dgm:prSet>
      <dgm:spPr/>
      <dgm:t>
        <a:bodyPr/>
        <a:lstStyle/>
        <a:p>
          <a:endParaRPr lang="en-US"/>
        </a:p>
      </dgm:t>
    </dgm:pt>
    <dgm:pt modelId="{D991984B-F5E9-4EB3-AAC8-F1CA6A9A15B5}" type="pres">
      <dgm:prSet presAssocID="{60316B32-17AD-4FAC-A637-0A18DEDECBCF}" presName="line2" presStyleLbl="callout" presStyleIdx="2" presStyleCnt="8"/>
      <dgm:spPr/>
    </dgm:pt>
    <dgm:pt modelId="{BF50FE6A-948C-4298-A7EF-B7556B0B8CEC}" type="pres">
      <dgm:prSet presAssocID="{60316B32-17AD-4FAC-A637-0A18DEDECBCF}" presName="d2" presStyleLbl="callout" presStyleIdx="3" presStyleCnt="8"/>
      <dgm:spPr/>
    </dgm:pt>
    <dgm:pt modelId="{5D66DA7D-8C99-4F0E-AE62-72F35CD26C5C}" type="pres">
      <dgm:prSet presAssocID="{12A6B352-CFD4-4899-900C-A29FB7CB9C4A}" presName="circle3" presStyleLbl="lnNode1" presStyleIdx="2" presStyleCnt="4"/>
      <dgm:spPr/>
    </dgm:pt>
    <dgm:pt modelId="{8CA6AA32-8DCF-4574-AF18-DC647322DC33}" type="pres">
      <dgm:prSet presAssocID="{12A6B352-CFD4-4899-900C-A29FB7CB9C4A}" presName="text3" presStyleLbl="revTx" presStyleIdx="2" presStyleCnt="4" custScaleX="128199" custLinFactNeighborX="15555" custLinFactNeighborY="-1349">
        <dgm:presLayoutVars>
          <dgm:bulletEnabled val="1"/>
        </dgm:presLayoutVars>
      </dgm:prSet>
      <dgm:spPr/>
      <dgm:t>
        <a:bodyPr/>
        <a:lstStyle/>
        <a:p>
          <a:endParaRPr lang="en-US"/>
        </a:p>
      </dgm:t>
    </dgm:pt>
    <dgm:pt modelId="{71EBAD55-8BB2-49CD-AA45-F2BFE4EE6B88}" type="pres">
      <dgm:prSet presAssocID="{12A6B352-CFD4-4899-900C-A29FB7CB9C4A}" presName="line3" presStyleLbl="callout" presStyleIdx="4" presStyleCnt="8"/>
      <dgm:spPr/>
    </dgm:pt>
    <dgm:pt modelId="{A17CCDE8-B48D-4E6D-A80F-74B34F767DF9}" type="pres">
      <dgm:prSet presAssocID="{12A6B352-CFD4-4899-900C-A29FB7CB9C4A}" presName="d3" presStyleLbl="callout" presStyleIdx="5" presStyleCnt="8"/>
      <dgm:spPr/>
    </dgm:pt>
    <dgm:pt modelId="{BC45B180-BC20-4338-8FDE-75B8F7158B27}" type="pres">
      <dgm:prSet presAssocID="{DBB488AC-1FAD-4706-AED6-C54B50463F92}" presName="circle4" presStyleLbl="lnNode1" presStyleIdx="3" presStyleCnt="4"/>
      <dgm:spPr/>
    </dgm:pt>
    <dgm:pt modelId="{AE2DBCA8-66DF-4DCB-A9E7-0043228F92C5}" type="pres">
      <dgm:prSet presAssocID="{DBB488AC-1FAD-4706-AED6-C54B50463F92}" presName="text4" presStyleLbl="revTx" presStyleIdx="3" presStyleCnt="4">
        <dgm:presLayoutVars>
          <dgm:bulletEnabled val="1"/>
        </dgm:presLayoutVars>
      </dgm:prSet>
      <dgm:spPr/>
      <dgm:t>
        <a:bodyPr/>
        <a:lstStyle/>
        <a:p>
          <a:endParaRPr lang="en-US"/>
        </a:p>
      </dgm:t>
    </dgm:pt>
    <dgm:pt modelId="{A290EB2B-CC93-4C11-859C-71DFDE9E1080}" type="pres">
      <dgm:prSet presAssocID="{DBB488AC-1FAD-4706-AED6-C54B50463F92}" presName="line4" presStyleLbl="callout" presStyleIdx="6" presStyleCnt="8"/>
      <dgm:spPr/>
    </dgm:pt>
    <dgm:pt modelId="{D874789B-694F-442F-8397-3C5B77983FB3}" type="pres">
      <dgm:prSet presAssocID="{DBB488AC-1FAD-4706-AED6-C54B50463F92}" presName="d4" presStyleLbl="callout" presStyleIdx="7" presStyleCnt="8"/>
      <dgm:spPr/>
    </dgm:pt>
  </dgm:ptLst>
  <dgm:cxnLst>
    <dgm:cxn modelId="{A1D358DD-0714-4C11-9D4E-3142F7B5AF90}" srcId="{4A814CA5-A4C2-4EF4-96E6-D0D108FEA389}" destId="{60316B32-17AD-4FAC-A637-0A18DEDECBCF}" srcOrd="1" destOrd="0" parTransId="{A523CEFA-74C7-47CB-A2B7-7A6AEA2DED38}" sibTransId="{616CF538-7D64-42C5-886E-4E8D10FDECA7}"/>
    <dgm:cxn modelId="{C5DBEFFD-1F49-0941-8234-E2E82055EAFF}" type="presOf" srcId="{4A814CA5-A4C2-4EF4-96E6-D0D108FEA389}" destId="{CF9BEE24-A960-4393-9FCB-334060741EE6}" srcOrd="0" destOrd="0" presId="urn:microsoft.com/office/officeart/2005/8/layout/target1"/>
    <dgm:cxn modelId="{77BC868C-BAA3-2E40-9DC2-1DC6A2A98269}" type="presOf" srcId="{DBB488AC-1FAD-4706-AED6-C54B50463F92}" destId="{AE2DBCA8-66DF-4DCB-A9E7-0043228F92C5}" srcOrd="0" destOrd="0" presId="urn:microsoft.com/office/officeart/2005/8/layout/target1"/>
    <dgm:cxn modelId="{43BCA19F-017C-4C41-8A57-ABEE90D0AB6D}" type="presOf" srcId="{03E43169-1C74-4DD4-923B-2C5A47B9A578}" destId="{29DE942E-1E1A-44C4-939F-04FCB49E0599}" srcOrd="0" destOrd="0" presId="urn:microsoft.com/office/officeart/2005/8/layout/target1"/>
    <dgm:cxn modelId="{80F762DF-00BC-AE4A-B50C-003D9B53C8E5}" type="presOf" srcId="{12A6B352-CFD4-4899-900C-A29FB7CB9C4A}" destId="{8CA6AA32-8DCF-4574-AF18-DC647322DC33}" srcOrd="0" destOrd="0" presId="urn:microsoft.com/office/officeart/2005/8/layout/target1"/>
    <dgm:cxn modelId="{030E4329-54EC-45EA-82AE-13359FD67A18}" srcId="{4A814CA5-A4C2-4EF4-96E6-D0D108FEA389}" destId="{12A6B352-CFD4-4899-900C-A29FB7CB9C4A}" srcOrd="2" destOrd="0" parTransId="{15A6E977-5575-4C89-91F9-A6D805753F0E}" sibTransId="{175938DB-1C65-42BA-B4DB-632892C3483B}"/>
    <dgm:cxn modelId="{646EDEC5-C134-49AC-BBB4-40F098263B75}" srcId="{4A814CA5-A4C2-4EF4-96E6-D0D108FEA389}" destId="{DBB488AC-1FAD-4706-AED6-C54B50463F92}" srcOrd="3" destOrd="0" parTransId="{571DDD3D-0144-466F-83CF-7EDEAAFC1DBC}" sibTransId="{EAB12F58-32A5-4B83-9A74-1127C04D96CD}"/>
    <dgm:cxn modelId="{ACB2A270-86DD-4B68-A638-B4767D436175}" srcId="{4A814CA5-A4C2-4EF4-96E6-D0D108FEA389}" destId="{03E43169-1C74-4DD4-923B-2C5A47B9A578}" srcOrd="0" destOrd="0" parTransId="{B2CB96B7-C96F-46B2-8B81-1F30FE73FCCD}" sibTransId="{99C7F6B3-46FF-4909-98AC-2D3E9019EBD7}"/>
    <dgm:cxn modelId="{F5B8B6B6-8EC8-8D40-9C0F-C886663EF9FD}" type="presOf" srcId="{60316B32-17AD-4FAC-A637-0A18DEDECBCF}" destId="{F4027201-4F03-401B-BB4C-8213E145AB9A}" srcOrd="0" destOrd="0" presId="urn:microsoft.com/office/officeart/2005/8/layout/target1"/>
    <dgm:cxn modelId="{AFE8EC38-C699-5E4D-A95F-48F8FE2AB44D}" type="presParOf" srcId="{CF9BEE24-A960-4393-9FCB-334060741EE6}" destId="{7927690D-228D-4BDA-99D9-79367769B7FB}" srcOrd="0" destOrd="0" presId="urn:microsoft.com/office/officeart/2005/8/layout/target1"/>
    <dgm:cxn modelId="{92F4820E-350C-9249-ACEB-5CE475B7A5ED}" type="presParOf" srcId="{CF9BEE24-A960-4393-9FCB-334060741EE6}" destId="{29DE942E-1E1A-44C4-939F-04FCB49E0599}" srcOrd="1" destOrd="0" presId="urn:microsoft.com/office/officeart/2005/8/layout/target1"/>
    <dgm:cxn modelId="{A4043C66-746B-F845-803E-2AB59286D18B}" type="presParOf" srcId="{CF9BEE24-A960-4393-9FCB-334060741EE6}" destId="{A622C1EF-45C3-43BC-94E8-2465317D6123}" srcOrd="2" destOrd="0" presId="urn:microsoft.com/office/officeart/2005/8/layout/target1"/>
    <dgm:cxn modelId="{4D847E52-B7D1-0D49-95F1-41DD0DB2E745}" type="presParOf" srcId="{CF9BEE24-A960-4393-9FCB-334060741EE6}" destId="{4DD9C293-64F0-45E3-AA56-EE75A9931D2C}" srcOrd="3" destOrd="0" presId="urn:microsoft.com/office/officeart/2005/8/layout/target1"/>
    <dgm:cxn modelId="{F30EFF62-7076-5A4C-AC57-83D51CBCF936}" type="presParOf" srcId="{CF9BEE24-A960-4393-9FCB-334060741EE6}" destId="{51D5A468-7B26-4AE7-85A6-EA555E8571BF}" srcOrd="4" destOrd="0" presId="urn:microsoft.com/office/officeart/2005/8/layout/target1"/>
    <dgm:cxn modelId="{0BF614B2-CD1F-0246-8DDD-37599DA0CB0E}" type="presParOf" srcId="{CF9BEE24-A960-4393-9FCB-334060741EE6}" destId="{F4027201-4F03-401B-BB4C-8213E145AB9A}" srcOrd="5" destOrd="0" presId="urn:microsoft.com/office/officeart/2005/8/layout/target1"/>
    <dgm:cxn modelId="{01CE947D-5288-D246-B35D-39D9C3349581}" type="presParOf" srcId="{CF9BEE24-A960-4393-9FCB-334060741EE6}" destId="{D991984B-F5E9-4EB3-AAC8-F1CA6A9A15B5}" srcOrd="6" destOrd="0" presId="urn:microsoft.com/office/officeart/2005/8/layout/target1"/>
    <dgm:cxn modelId="{152CFBB3-7114-FC45-BAFF-BFE21B860227}" type="presParOf" srcId="{CF9BEE24-A960-4393-9FCB-334060741EE6}" destId="{BF50FE6A-948C-4298-A7EF-B7556B0B8CEC}" srcOrd="7" destOrd="0" presId="urn:microsoft.com/office/officeart/2005/8/layout/target1"/>
    <dgm:cxn modelId="{DFE3D310-B329-374C-9846-D82A0F349EE5}" type="presParOf" srcId="{CF9BEE24-A960-4393-9FCB-334060741EE6}" destId="{5D66DA7D-8C99-4F0E-AE62-72F35CD26C5C}" srcOrd="8" destOrd="0" presId="urn:microsoft.com/office/officeart/2005/8/layout/target1"/>
    <dgm:cxn modelId="{D2E94F5A-09C9-FE48-86CA-547B545EF190}" type="presParOf" srcId="{CF9BEE24-A960-4393-9FCB-334060741EE6}" destId="{8CA6AA32-8DCF-4574-AF18-DC647322DC33}" srcOrd="9" destOrd="0" presId="urn:microsoft.com/office/officeart/2005/8/layout/target1"/>
    <dgm:cxn modelId="{55EEF9B3-C040-2545-B1C4-0E74CA215449}" type="presParOf" srcId="{CF9BEE24-A960-4393-9FCB-334060741EE6}" destId="{71EBAD55-8BB2-49CD-AA45-F2BFE4EE6B88}" srcOrd="10" destOrd="0" presId="urn:microsoft.com/office/officeart/2005/8/layout/target1"/>
    <dgm:cxn modelId="{02418922-7A76-0D40-B5E1-AC1C3ABB282F}" type="presParOf" srcId="{CF9BEE24-A960-4393-9FCB-334060741EE6}" destId="{A17CCDE8-B48D-4E6D-A80F-74B34F767DF9}" srcOrd="11" destOrd="0" presId="urn:microsoft.com/office/officeart/2005/8/layout/target1"/>
    <dgm:cxn modelId="{A9928785-F57C-784D-A6CD-4E17D58C8222}" type="presParOf" srcId="{CF9BEE24-A960-4393-9FCB-334060741EE6}" destId="{BC45B180-BC20-4338-8FDE-75B8F7158B27}" srcOrd="12" destOrd="0" presId="urn:microsoft.com/office/officeart/2005/8/layout/target1"/>
    <dgm:cxn modelId="{4A4765E9-7C3C-3B42-9722-835E6935EC38}" type="presParOf" srcId="{CF9BEE24-A960-4393-9FCB-334060741EE6}" destId="{AE2DBCA8-66DF-4DCB-A9E7-0043228F92C5}" srcOrd="13" destOrd="0" presId="urn:microsoft.com/office/officeart/2005/8/layout/target1"/>
    <dgm:cxn modelId="{6CADFF30-79EE-D241-81EB-D07F2EA236B2}" type="presParOf" srcId="{CF9BEE24-A960-4393-9FCB-334060741EE6}" destId="{A290EB2B-CC93-4C11-859C-71DFDE9E1080}" srcOrd="14" destOrd="0" presId="urn:microsoft.com/office/officeart/2005/8/layout/target1"/>
    <dgm:cxn modelId="{EA468D8E-5543-9E4F-8F43-FA2D926B3387}" type="presParOf" srcId="{CF9BEE24-A960-4393-9FCB-334060741EE6}" destId="{D874789B-694F-442F-8397-3C5B77983FB3}" srcOrd="15" destOrd="0" presId="urn:microsoft.com/office/officeart/2005/8/layout/targe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A7FE8-05D3-4984-A869-A042E86B054E}">
      <dsp:nvSpPr>
        <dsp:cNvPr id="0" name=""/>
        <dsp:cNvSpPr/>
      </dsp:nvSpPr>
      <dsp:spPr>
        <a:xfrm>
          <a:off x="1047796" y="1232153"/>
          <a:ext cx="3696461" cy="3696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F38C0-0BA5-4E42-9F20-3706392EE409}">
      <dsp:nvSpPr>
        <dsp:cNvPr id="0" name=""/>
        <dsp:cNvSpPr/>
      </dsp:nvSpPr>
      <dsp:spPr>
        <a:xfrm>
          <a:off x="1562701" y="1760439"/>
          <a:ext cx="2639889" cy="263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475CC-45D5-453B-A7DE-4EEEAEA190DA}">
      <dsp:nvSpPr>
        <dsp:cNvPr id="0" name=""/>
        <dsp:cNvSpPr/>
      </dsp:nvSpPr>
      <dsp:spPr>
        <a:xfrm>
          <a:off x="2090679" y="2288417"/>
          <a:ext cx="1583933" cy="1583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220A6-D0FE-424E-A81C-706D83CCAA03}">
      <dsp:nvSpPr>
        <dsp:cNvPr id="0" name=""/>
        <dsp:cNvSpPr/>
      </dsp:nvSpPr>
      <dsp:spPr>
        <a:xfrm>
          <a:off x="2618657" y="2816395"/>
          <a:ext cx="527977" cy="527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E29E7-2A0C-453C-8AA3-ED515360B8E3}">
      <dsp:nvSpPr>
        <dsp:cNvPr id="0" name=""/>
        <dsp:cNvSpPr/>
      </dsp:nvSpPr>
      <dsp:spPr>
        <a:xfrm>
          <a:off x="5346953" y="0"/>
          <a:ext cx="1848230" cy="88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kern="1200" smtClean="0">
              <a:solidFill>
                <a:srgbClr val="FFFF00"/>
              </a:solidFill>
            </a:rPr>
            <a:t>Books</a:t>
          </a:r>
          <a:r>
            <a:rPr lang="en-US" sz="2300" kern="1200" smtClean="0"/>
            <a:t> are the Basis</a:t>
          </a:r>
          <a:endParaRPr lang="en-US" sz="2300" kern="1200"/>
        </a:p>
      </dsp:txBody>
      <dsp:txXfrm>
        <a:off x="5346953" y="0"/>
        <a:ext cx="1848230" cy="884070"/>
      </dsp:txXfrm>
    </dsp:sp>
    <dsp:sp modelId="{2AE0D139-2E0F-4638-A48D-25EF46B26944}">
      <dsp:nvSpPr>
        <dsp:cNvPr id="0" name=""/>
        <dsp:cNvSpPr/>
      </dsp:nvSpPr>
      <dsp:spPr>
        <a:xfrm>
          <a:off x="4884896" y="442035"/>
          <a:ext cx="4620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51966-2C70-47DB-93C8-B4039297C50F}">
      <dsp:nvSpPr>
        <dsp:cNvPr id="0" name=""/>
        <dsp:cNvSpPr/>
      </dsp:nvSpPr>
      <dsp:spPr>
        <a:xfrm rot="5400000">
          <a:off x="2562286" y="733131"/>
          <a:ext cx="2612165" cy="203305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DC4B5-C2BF-4AC8-9D32-C7968E328BBC}">
      <dsp:nvSpPr>
        <dsp:cNvPr id="0" name=""/>
        <dsp:cNvSpPr/>
      </dsp:nvSpPr>
      <dsp:spPr>
        <a:xfrm>
          <a:off x="5346953" y="884070"/>
          <a:ext cx="1848230" cy="88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kern="1200" smtClean="0">
              <a:solidFill>
                <a:srgbClr val="FFFF00"/>
              </a:solidFill>
            </a:rPr>
            <a:t>Purity</a:t>
          </a:r>
          <a:r>
            <a:rPr lang="en-US" sz="2300" kern="1200" smtClean="0"/>
            <a:t> is the Force</a:t>
          </a:r>
          <a:endParaRPr lang="en-US" sz="2300" kern="1200"/>
        </a:p>
      </dsp:txBody>
      <dsp:txXfrm>
        <a:off x="5346953" y="884070"/>
        <a:ext cx="1848230" cy="884070"/>
      </dsp:txXfrm>
    </dsp:sp>
    <dsp:sp modelId="{1B68D616-4802-4B22-BA99-12A5D0318FF7}">
      <dsp:nvSpPr>
        <dsp:cNvPr id="0" name=""/>
        <dsp:cNvSpPr/>
      </dsp:nvSpPr>
      <dsp:spPr>
        <a:xfrm>
          <a:off x="4884896" y="1326105"/>
          <a:ext cx="4620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BE64C-BE75-48CD-9E10-2DC07D908E59}">
      <dsp:nvSpPr>
        <dsp:cNvPr id="0" name=""/>
        <dsp:cNvSpPr/>
      </dsp:nvSpPr>
      <dsp:spPr>
        <a:xfrm rot="5400000">
          <a:off x="3014486" y="1602723"/>
          <a:ext cx="2145179" cy="159255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B1BCA7-6DDD-4891-9C47-69657FC7FB50}">
      <dsp:nvSpPr>
        <dsp:cNvPr id="0" name=""/>
        <dsp:cNvSpPr/>
      </dsp:nvSpPr>
      <dsp:spPr>
        <a:xfrm>
          <a:off x="5346953" y="1768140"/>
          <a:ext cx="1848230" cy="88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kern="1200" smtClean="0">
              <a:solidFill>
                <a:srgbClr val="FFFF00"/>
              </a:solidFill>
            </a:rPr>
            <a:t>Preaching</a:t>
          </a:r>
          <a:r>
            <a:rPr lang="en-US" sz="2300" kern="1200" smtClean="0"/>
            <a:t> is the Essence</a:t>
          </a:r>
          <a:endParaRPr lang="en-US" sz="2300" kern="1200"/>
        </a:p>
      </dsp:txBody>
      <dsp:txXfrm>
        <a:off x="5346953" y="1768140"/>
        <a:ext cx="1848230" cy="884070"/>
      </dsp:txXfrm>
    </dsp:sp>
    <dsp:sp modelId="{36F66013-671F-4319-8453-A75A33F888EC}">
      <dsp:nvSpPr>
        <dsp:cNvPr id="0" name=""/>
        <dsp:cNvSpPr/>
      </dsp:nvSpPr>
      <dsp:spPr>
        <a:xfrm>
          <a:off x="4884896" y="2210175"/>
          <a:ext cx="4620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21684-0346-458E-9612-48127437A6C1}">
      <dsp:nvSpPr>
        <dsp:cNvPr id="0" name=""/>
        <dsp:cNvSpPr/>
      </dsp:nvSpPr>
      <dsp:spPr>
        <a:xfrm rot="5400000">
          <a:off x="3452209" y="2413173"/>
          <a:ext cx="1636300" cy="122907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4F4C9-CC9D-473E-B6BF-C47A1E3749F2}">
      <dsp:nvSpPr>
        <dsp:cNvPr id="0" name=""/>
        <dsp:cNvSpPr/>
      </dsp:nvSpPr>
      <dsp:spPr>
        <a:xfrm>
          <a:off x="5346953" y="2652210"/>
          <a:ext cx="1848230" cy="88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29210" rIns="29210" bIns="29210" numCol="1" spcCol="1270" anchor="ctr" anchorCtr="0">
          <a:noAutofit/>
        </a:bodyPr>
        <a:lstStyle/>
        <a:p>
          <a:pPr lvl="0" algn="l" defTabSz="1022350">
            <a:lnSpc>
              <a:spcPct val="90000"/>
            </a:lnSpc>
            <a:spcBef>
              <a:spcPct val="0"/>
            </a:spcBef>
            <a:spcAft>
              <a:spcPct val="35000"/>
            </a:spcAft>
          </a:pPr>
          <a:r>
            <a:rPr lang="en-US" sz="2300" kern="1200" smtClean="0">
              <a:solidFill>
                <a:srgbClr val="FFFF00"/>
              </a:solidFill>
            </a:rPr>
            <a:t>Utility</a:t>
          </a:r>
          <a:r>
            <a:rPr lang="en-US" sz="2300" kern="1200" smtClean="0"/>
            <a:t> is the Principle</a:t>
          </a:r>
          <a:endParaRPr lang="en-US" sz="2300" kern="1200"/>
        </a:p>
      </dsp:txBody>
      <dsp:txXfrm>
        <a:off x="5346953" y="2652210"/>
        <a:ext cx="1848230" cy="884070"/>
      </dsp:txXfrm>
    </dsp:sp>
    <dsp:sp modelId="{295C9C38-C0B2-4F68-9B43-7EFB88B8467F}">
      <dsp:nvSpPr>
        <dsp:cNvPr id="0" name=""/>
        <dsp:cNvSpPr/>
      </dsp:nvSpPr>
      <dsp:spPr>
        <a:xfrm>
          <a:off x="4884896" y="3094246"/>
          <a:ext cx="4620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82944-5A95-4C09-80A0-AAB0D84E86C7}">
      <dsp:nvSpPr>
        <dsp:cNvPr id="0" name=""/>
        <dsp:cNvSpPr/>
      </dsp:nvSpPr>
      <dsp:spPr>
        <a:xfrm rot="5400000">
          <a:off x="3890979" y="3226825"/>
          <a:ext cx="1124709" cy="85881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96ED-6DDA-46A6-8C74-06F38A660CC4}">
      <dsp:nvSpPr>
        <dsp:cNvPr id="0" name=""/>
        <dsp:cNvSpPr/>
      </dsp:nvSpPr>
      <dsp:spPr>
        <a:xfrm>
          <a:off x="-38131" y="1569390"/>
          <a:ext cx="2424112" cy="2424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D0D72-A75F-49F1-A335-2CBD31CB0949}">
      <dsp:nvSpPr>
        <dsp:cNvPr id="0" name=""/>
        <dsp:cNvSpPr/>
      </dsp:nvSpPr>
      <dsp:spPr>
        <a:xfrm>
          <a:off x="308314" y="1915836"/>
          <a:ext cx="1731220" cy="1731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B4C97-B642-4971-B198-4BCE8C29AD16}">
      <dsp:nvSpPr>
        <dsp:cNvPr id="0" name=""/>
        <dsp:cNvSpPr/>
      </dsp:nvSpPr>
      <dsp:spPr>
        <a:xfrm>
          <a:off x="654558" y="2262080"/>
          <a:ext cx="1038732" cy="10387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7D49C-0FC4-4B44-870C-6FDD35680EA2}">
      <dsp:nvSpPr>
        <dsp:cNvPr id="0" name=""/>
        <dsp:cNvSpPr/>
      </dsp:nvSpPr>
      <dsp:spPr>
        <a:xfrm>
          <a:off x="1000803" y="2608324"/>
          <a:ext cx="346244" cy="346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2D33F-0E17-4C0D-A91C-9C06B354C41B}">
      <dsp:nvSpPr>
        <dsp:cNvPr id="0" name=""/>
        <dsp:cNvSpPr/>
      </dsp:nvSpPr>
      <dsp:spPr>
        <a:xfrm>
          <a:off x="2790000" y="761352"/>
          <a:ext cx="1212056" cy="57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CA" sz="1600" kern="1200" smtClean="0">
              <a:solidFill>
                <a:srgbClr val="FFFF00"/>
              </a:solidFill>
            </a:rPr>
            <a:t>Books</a:t>
          </a:r>
          <a:r>
            <a:rPr lang="en-CA" sz="1600" kern="1200" smtClean="0"/>
            <a:t> are the Basis</a:t>
          </a:r>
          <a:endParaRPr lang="en-US" sz="1600" kern="1200"/>
        </a:p>
      </dsp:txBody>
      <dsp:txXfrm>
        <a:off x="2790000" y="761352"/>
        <a:ext cx="1212056" cy="579766"/>
      </dsp:txXfrm>
    </dsp:sp>
    <dsp:sp modelId="{C4CB1169-C901-4450-B6FA-4B7CB91AC812}">
      <dsp:nvSpPr>
        <dsp:cNvPr id="0" name=""/>
        <dsp:cNvSpPr/>
      </dsp:nvSpPr>
      <dsp:spPr>
        <a:xfrm>
          <a:off x="2486986" y="1051236"/>
          <a:ext cx="3030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34206-DE36-4122-BC69-3830C98776CE}">
      <dsp:nvSpPr>
        <dsp:cNvPr id="0" name=""/>
        <dsp:cNvSpPr/>
      </dsp:nvSpPr>
      <dsp:spPr>
        <a:xfrm rot="5400000">
          <a:off x="963835" y="1242135"/>
          <a:ext cx="1713039" cy="133326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A9DB4-96EA-441D-BEAF-10CD0D318D3E}">
      <dsp:nvSpPr>
        <dsp:cNvPr id="0" name=""/>
        <dsp:cNvSpPr/>
      </dsp:nvSpPr>
      <dsp:spPr>
        <a:xfrm>
          <a:off x="2790000" y="1341119"/>
          <a:ext cx="1212056" cy="57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CA" sz="1600" kern="1200" smtClean="0">
              <a:solidFill>
                <a:srgbClr val="FFFF00"/>
              </a:solidFill>
            </a:rPr>
            <a:t>Purity</a:t>
          </a:r>
          <a:r>
            <a:rPr lang="en-CA" sz="1600" kern="1200" smtClean="0"/>
            <a:t> is the Force</a:t>
          </a:r>
          <a:endParaRPr lang="en-US" sz="1600" kern="1200"/>
        </a:p>
      </dsp:txBody>
      <dsp:txXfrm>
        <a:off x="2790000" y="1341119"/>
        <a:ext cx="1212056" cy="579766"/>
      </dsp:txXfrm>
    </dsp:sp>
    <dsp:sp modelId="{6C20B922-758F-4C90-A3CA-E35EB940D912}">
      <dsp:nvSpPr>
        <dsp:cNvPr id="0" name=""/>
        <dsp:cNvSpPr/>
      </dsp:nvSpPr>
      <dsp:spPr>
        <a:xfrm>
          <a:off x="2486986" y="1631003"/>
          <a:ext cx="3030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1A23F-DE7F-47EB-BD32-FB0BA4A0DB9C}">
      <dsp:nvSpPr>
        <dsp:cNvPr id="0" name=""/>
        <dsp:cNvSpPr/>
      </dsp:nvSpPr>
      <dsp:spPr>
        <a:xfrm rot="5400000">
          <a:off x="1260385" y="1812407"/>
          <a:ext cx="1406793" cy="10443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6D082-AED9-4943-9A28-A379F41F4C6D}">
      <dsp:nvSpPr>
        <dsp:cNvPr id="0" name=""/>
        <dsp:cNvSpPr/>
      </dsp:nvSpPr>
      <dsp:spPr>
        <a:xfrm>
          <a:off x="2713737" y="1920886"/>
          <a:ext cx="1364581" cy="57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CA" sz="1600" kern="1200" smtClean="0">
              <a:solidFill>
                <a:srgbClr val="FFFF00"/>
              </a:solidFill>
            </a:rPr>
            <a:t>Preaching</a:t>
          </a:r>
          <a:r>
            <a:rPr lang="en-CA" sz="1600" kern="1200" smtClean="0"/>
            <a:t> is the Essence</a:t>
          </a:r>
          <a:endParaRPr lang="en-US" sz="1600" kern="1200"/>
        </a:p>
      </dsp:txBody>
      <dsp:txXfrm>
        <a:off x="2713737" y="1920886"/>
        <a:ext cx="1364581" cy="579766"/>
      </dsp:txXfrm>
    </dsp:sp>
    <dsp:sp modelId="{E4591E5B-4488-4A45-93B2-43769C301A76}">
      <dsp:nvSpPr>
        <dsp:cNvPr id="0" name=""/>
        <dsp:cNvSpPr/>
      </dsp:nvSpPr>
      <dsp:spPr>
        <a:xfrm>
          <a:off x="2486986" y="2210770"/>
          <a:ext cx="3030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F3F67-7897-49A0-A045-34471EC570E2}">
      <dsp:nvSpPr>
        <dsp:cNvPr id="0" name=""/>
        <dsp:cNvSpPr/>
      </dsp:nvSpPr>
      <dsp:spPr>
        <a:xfrm rot="5400000">
          <a:off x="1547440" y="2343894"/>
          <a:ext cx="1073073" cy="80601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B8FF6-57FB-4D21-AA6E-F8B4B42DEC9B}">
      <dsp:nvSpPr>
        <dsp:cNvPr id="0" name=""/>
        <dsp:cNvSpPr/>
      </dsp:nvSpPr>
      <dsp:spPr>
        <a:xfrm>
          <a:off x="2790000" y="2500653"/>
          <a:ext cx="1212056" cy="57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CA" sz="1600" kern="1200" smtClean="0">
              <a:solidFill>
                <a:srgbClr val="FFFF00"/>
              </a:solidFill>
            </a:rPr>
            <a:t>Utility</a:t>
          </a:r>
          <a:r>
            <a:rPr lang="en-CA" sz="1600" kern="1200" smtClean="0"/>
            <a:t> is the Principle</a:t>
          </a:r>
          <a:endParaRPr lang="en-US" sz="1600" kern="1200"/>
        </a:p>
      </dsp:txBody>
      <dsp:txXfrm>
        <a:off x="2790000" y="2500653"/>
        <a:ext cx="1212056" cy="579766"/>
      </dsp:txXfrm>
    </dsp:sp>
    <dsp:sp modelId="{0E18D551-3974-45D8-B81D-9D5A62FC160E}">
      <dsp:nvSpPr>
        <dsp:cNvPr id="0" name=""/>
        <dsp:cNvSpPr/>
      </dsp:nvSpPr>
      <dsp:spPr>
        <a:xfrm>
          <a:off x="2486986" y="2790537"/>
          <a:ext cx="3030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7B940E-F463-46A0-9CD7-0BF5C3214DB8}">
      <dsp:nvSpPr>
        <dsp:cNvPr id="0" name=""/>
        <dsp:cNvSpPr/>
      </dsp:nvSpPr>
      <dsp:spPr>
        <a:xfrm rot="5400000">
          <a:off x="1835182" y="2877482"/>
          <a:ext cx="737576" cy="56320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5B180-BC20-4338-8FDE-75B8F7158B27}">
      <dsp:nvSpPr>
        <dsp:cNvPr id="0" name=""/>
        <dsp:cNvSpPr/>
      </dsp:nvSpPr>
      <dsp:spPr>
        <a:xfrm>
          <a:off x="-64172" y="1537742"/>
          <a:ext cx="2627068" cy="26270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6DA7D-8C99-4F0E-AE62-72F35CD26C5C}">
      <dsp:nvSpPr>
        <dsp:cNvPr id="0" name=""/>
        <dsp:cNvSpPr/>
      </dsp:nvSpPr>
      <dsp:spPr>
        <a:xfrm>
          <a:off x="311279" y="1913194"/>
          <a:ext cx="1876164" cy="1876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5A468-7B26-4AE7-85A6-EA555E8571BF}">
      <dsp:nvSpPr>
        <dsp:cNvPr id="0" name=""/>
        <dsp:cNvSpPr/>
      </dsp:nvSpPr>
      <dsp:spPr>
        <a:xfrm>
          <a:off x="686512" y="2288427"/>
          <a:ext cx="1125698" cy="1125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7690D-228D-4BDA-99D9-79367769B7FB}">
      <dsp:nvSpPr>
        <dsp:cNvPr id="0" name=""/>
        <dsp:cNvSpPr/>
      </dsp:nvSpPr>
      <dsp:spPr>
        <a:xfrm>
          <a:off x="1061745" y="2663660"/>
          <a:ext cx="375232" cy="3752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E942E-1E1A-44C4-939F-04FCB49E0599}">
      <dsp:nvSpPr>
        <dsp:cNvPr id="0" name=""/>
        <dsp:cNvSpPr/>
      </dsp:nvSpPr>
      <dsp:spPr>
        <a:xfrm>
          <a:off x="3000740" y="662052"/>
          <a:ext cx="1313534" cy="62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solidFill>
                <a:srgbClr val="FFFF00"/>
              </a:solidFill>
            </a:rPr>
            <a:t>Books</a:t>
          </a:r>
          <a:r>
            <a:rPr lang="en-US" sz="1600" kern="1200" smtClean="0"/>
            <a:t> </a:t>
          </a:r>
          <a:r>
            <a:rPr lang="en-US" sz="1600" kern="1200" smtClean="0">
              <a:solidFill>
                <a:srgbClr val="FFFF00"/>
              </a:solidFill>
            </a:rPr>
            <a:t>and Harinam</a:t>
          </a:r>
          <a:endParaRPr lang="en-US" sz="1600" kern="1200">
            <a:solidFill>
              <a:srgbClr val="FFFF00"/>
            </a:solidFill>
          </a:endParaRPr>
        </a:p>
      </dsp:txBody>
      <dsp:txXfrm>
        <a:off x="3000740" y="662052"/>
        <a:ext cx="1313534" cy="628307"/>
      </dsp:txXfrm>
    </dsp:sp>
    <dsp:sp modelId="{A622C1EF-45C3-43BC-94E8-2465317D6123}">
      <dsp:nvSpPr>
        <dsp:cNvPr id="0" name=""/>
        <dsp:cNvSpPr/>
      </dsp:nvSpPr>
      <dsp:spPr>
        <a:xfrm>
          <a:off x="2672357" y="976206"/>
          <a:ext cx="3283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D9C293-64F0-45E3-AA56-EE75A9931D2C}">
      <dsp:nvSpPr>
        <dsp:cNvPr id="0" name=""/>
        <dsp:cNvSpPr/>
      </dsp:nvSpPr>
      <dsp:spPr>
        <a:xfrm rot="5400000">
          <a:off x="1021682" y="1183088"/>
          <a:ext cx="1856461" cy="144488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27201-4F03-401B-BB4C-8213E145AB9A}">
      <dsp:nvSpPr>
        <dsp:cNvPr id="0" name=""/>
        <dsp:cNvSpPr/>
      </dsp:nvSpPr>
      <dsp:spPr>
        <a:xfrm>
          <a:off x="3000740" y="1290360"/>
          <a:ext cx="1313534" cy="62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solidFill>
                <a:srgbClr val="FFFF00"/>
              </a:solidFill>
            </a:rPr>
            <a:t>Temple</a:t>
          </a:r>
          <a:r>
            <a:rPr lang="en-US" sz="1600" kern="1200" smtClean="0"/>
            <a:t> </a:t>
          </a:r>
          <a:r>
            <a:rPr lang="en-US" sz="1600" kern="1200" smtClean="0">
              <a:solidFill>
                <a:srgbClr val="FFFF00"/>
              </a:solidFill>
            </a:rPr>
            <a:t>Worship</a:t>
          </a:r>
          <a:endParaRPr lang="en-US" sz="1600" kern="1200">
            <a:solidFill>
              <a:srgbClr val="FFFF00"/>
            </a:solidFill>
          </a:endParaRPr>
        </a:p>
      </dsp:txBody>
      <dsp:txXfrm>
        <a:off x="3000740" y="1290360"/>
        <a:ext cx="1313534" cy="628307"/>
      </dsp:txXfrm>
    </dsp:sp>
    <dsp:sp modelId="{D991984B-F5E9-4EB3-AAC8-F1CA6A9A15B5}">
      <dsp:nvSpPr>
        <dsp:cNvPr id="0" name=""/>
        <dsp:cNvSpPr/>
      </dsp:nvSpPr>
      <dsp:spPr>
        <a:xfrm>
          <a:off x="2672357" y="1604513"/>
          <a:ext cx="3283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50FE6A-948C-4298-A7EF-B7556B0B8CEC}">
      <dsp:nvSpPr>
        <dsp:cNvPr id="0" name=""/>
        <dsp:cNvSpPr/>
      </dsp:nvSpPr>
      <dsp:spPr>
        <a:xfrm rot="5400000">
          <a:off x="1343060" y="1801106"/>
          <a:ext cx="1524575" cy="113182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6AA32-8DCF-4574-AF18-DC647322DC33}">
      <dsp:nvSpPr>
        <dsp:cNvPr id="0" name=""/>
        <dsp:cNvSpPr/>
      </dsp:nvSpPr>
      <dsp:spPr>
        <a:xfrm>
          <a:off x="2900058" y="1918667"/>
          <a:ext cx="1514899" cy="62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 </a:t>
          </a:r>
          <a:r>
            <a:rPr lang="en-US" sz="1600" kern="1200" smtClean="0">
              <a:solidFill>
                <a:srgbClr val="FFFF00"/>
              </a:solidFill>
            </a:rPr>
            <a:t>Congregation Preaching</a:t>
          </a:r>
          <a:endParaRPr lang="en-US" sz="1600" kern="1200">
            <a:solidFill>
              <a:srgbClr val="FFFF00"/>
            </a:solidFill>
          </a:endParaRPr>
        </a:p>
      </dsp:txBody>
      <dsp:txXfrm>
        <a:off x="2900058" y="1918667"/>
        <a:ext cx="1514899" cy="628307"/>
      </dsp:txXfrm>
    </dsp:sp>
    <dsp:sp modelId="{71EBAD55-8BB2-49CD-AA45-F2BFE4EE6B88}">
      <dsp:nvSpPr>
        <dsp:cNvPr id="0" name=""/>
        <dsp:cNvSpPr/>
      </dsp:nvSpPr>
      <dsp:spPr>
        <a:xfrm>
          <a:off x="2672357" y="2232821"/>
          <a:ext cx="3283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CCDE8-B48D-4E6D-A80F-74B34F767DF9}">
      <dsp:nvSpPr>
        <dsp:cNvPr id="0" name=""/>
        <dsp:cNvSpPr/>
      </dsp:nvSpPr>
      <dsp:spPr>
        <a:xfrm rot="5400000">
          <a:off x="1654149" y="2377090"/>
          <a:ext cx="1162915" cy="87350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DBCA8-66DF-4DCB-A9E7-0043228F92C5}">
      <dsp:nvSpPr>
        <dsp:cNvPr id="0" name=""/>
        <dsp:cNvSpPr/>
      </dsp:nvSpPr>
      <dsp:spPr>
        <a:xfrm>
          <a:off x="2872395" y="2546974"/>
          <a:ext cx="1570225" cy="62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 </a:t>
          </a:r>
          <a:r>
            <a:rPr lang="en-US" sz="1600" kern="1200" smtClean="0">
              <a:solidFill>
                <a:srgbClr val="FFFF00"/>
              </a:solidFill>
            </a:rPr>
            <a:t>Varnasrama</a:t>
          </a:r>
        </a:p>
        <a:p>
          <a:pPr lvl="0" algn="l" defTabSz="711200">
            <a:lnSpc>
              <a:spcPct val="90000"/>
            </a:lnSpc>
            <a:spcBef>
              <a:spcPct val="0"/>
            </a:spcBef>
            <a:spcAft>
              <a:spcPct val="35000"/>
            </a:spcAft>
          </a:pPr>
          <a:r>
            <a:rPr lang="en-US" sz="1600" kern="1200" smtClean="0">
              <a:solidFill>
                <a:srgbClr val="FFFF00"/>
              </a:solidFill>
            </a:rPr>
            <a:t>Mission</a:t>
          </a:r>
          <a:r>
            <a:rPr lang="en-US" sz="1600" kern="1200" smtClean="0"/>
            <a:t> </a:t>
          </a:r>
          <a:endParaRPr lang="en-US" sz="1600" kern="1200"/>
        </a:p>
      </dsp:txBody>
      <dsp:txXfrm>
        <a:off x="2872395" y="2546974"/>
        <a:ext cx="1570225" cy="628307"/>
      </dsp:txXfrm>
    </dsp:sp>
    <dsp:sp modelId="{A290EB2B-CC93-4C11-859C-71DFDE9E1080}">
      <dsp:nvSpPr>
        <dsp:cNvPr id="0" name=""/>
        <dsp:cNvSpPr/>
      </dsp:nvSpPr>
      <dsp:spPr>
        <a:xfrm>
          <a:off x="2672357" y="2861128"/>
          <a:ext cx="3283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4789B-694F-442F-8397-3C5B77983FB3}">
      <dsp:nvSpPr>
        <dsp:cNvPr id="0" name=""/>
        <dsp:cNvSpPr/>
      </dsp:nvSpPr>
      <dsp:spPr>
        <a:xfrm rot="5400000">
          <a:off x="1965982" y="2955352"/>
          <a:ext cx="799329" cy="61035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96ED-6DDA-46A6-8C74-06F38A660CC4}">
      <dsp:nvSpPr>
        <dsp:cNvPr id="0" name=""/>
        <dsp:cNvSpPr/>
      </dsp:nvSpPr>
      <dsp:spPr>
        <a:xfrm>
          <a:off x="0" y="1139031"/>
          <a:ext cx="2509838" cy="2509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D0D72-A75F-49F1-A335-2CBD31CB0949}">
      <dsp:nvSpPr>
        <dsp:cNvPr id="0" name=""/>
        <dsp:cNvSpPr/>
      </dsp:nvSpPr>
      <dsp:spPr>
        <a:xfrm>
          <a:off x="358697" y="1497728"/>
          <a:ext cx="1792442" cy="1792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B4C97-B642-4971-B198-4BCE8C29AD16}">
      <dsp:nvSpPr>
        <dsp:cNvPr id="0" name=""/>
        <dsp:cNvSpPr/>
      </dsp:nvSpPr>
      <dsp:spPr>
        <a:xfrm>
          <a:off x="717186" y="1856217"/>
          <a:ext cx="1075465" cy="10754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7D49C-0FC4-4B44-870C-6FDD35680EA2}">
      <dsp:nvSpPr>
        <dsp:cNvPr id="0" name=""/>
        <dsp:cNvSpPr/>
      </dsp:nvSpPr>
      <dsp:spPr>
        <a:xfrm>
          <a:off x="1075674" y="2214706"/>
          <a:ext cx="358488" cy="3584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2D33F-0E17-4C0D-A91C-9C06B354C41B}">
      <dsp:nvSpPr>
        <dsp:cNvPr id="0" name=""/>
        <dsp:cNvSpPr/>
      </dsp:nvSpPr>
      <dsp:spPr>
        <a:xfrm>
          <a:off x="2928144" y="302418"/>
          <a:ext cx="1254919" cy="60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Sankirtan</a:t>
          </a:r>
          <a:endParaRPr lang="en-US" sz="1600" kern="1200"/>
        </a:p>
      </dsp:txBody>
      <dsp:txXfrm>
        <a:off x="2928144" y="302418"/>
        <a:ext cx="1254919" cy="600269"/>
      </dsp:txXfrm>
    </dsp:sp>
    <dsp:sp modelId="{C4CB1169-C901-4450-B6FA-4B7CB91AC812}">
      <dsp:nvSpPr>
        <dsp:cNvPr id="0" name=""/>
        <dsp:cNvSpPr/>
      </dsp:nvSpPr>
      <dsp:spPr>
        <a:xfrm>
          <a:off x="2614415" y="602553"/>
          <a:ext cx="3137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734206-DE36-4122-BC69-3830C98776CE}">
      <dsp:nvSpPr>
        <dsp:cNvPr id="0" name=""/>
        <dsp:cNvSpPr/>
      </dsp:nvSpPr>
      <dsp:spPr>
        <a:xfrm rot="5400000">
          <a:off x="1037399" y="800203"/>
          <a:ext cx="1773619" cy="138041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A9DB4-96EA-441D-BEAF-10CD0D318D3E}">
      <dsp:nvSpPr>
        <dsp:cNvPr id="0" name=""/>
        <dsp:cNvSpPr/>
      </dsp:nvSpPr>
      <dsp:spPr>
        <a:xfrm>
          <a:off x="2928144" y="902688"/>
          <a:ext cx="1254919" cy="60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Temple Worship</a:t>
          </a:r>
          <a:endParaRPr lang="en-US" sz="1600" kern="1200"/>
        </a:p>
      </dsp:txBody>
      <dsp:txXfrm>
        <a:off x="2928144" y="902688"/>
        <a:ext cx="1254919" cy="600269"/>
      </dsp:txXfrm>
    </dsp:sp>
    <dsp:sp modelId="{6C20B922-758F-4C90-A3CA-E35EB940D912}">
      <dsp:nvSpPr>
        <dsp:cNvPr id="0" name=""/>
        <dsp:cNvSpPr/>
      </dsp:nvSpPr>
      <dsp:spPr>
        <a:xfrm>
          <a:off x="2614415" y="1202822"/>
          <a:ext cx="3137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1A23F-DE7F-47EB-BD32-FB0BA4A0DB9C}">
      <dsp:nvSpPr>
        <dsp:cNvPr id="0" name=""/>
        <dsp:cNvSpPr/>
      </dsp:nvSpPr>
      <dsp:spPr>
        <a:xfrm rot="5400000">
          <a:off x="1344436" y="1390642"/>
          <a:ext cx="1456542" cy="108132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6D082-AED9-4943-9A28-A379F41F4C6D}">
      <dsp:nvSpPr>
        <dsp:cNvPr id="0" name=""/>
        <dsp:cNvSpPr/>
      </dsp:nvSpPr>
      <dsp:spPr>
        <a:xfrm>
          <a:off x="2928144" y="1502957"/>
          <a:ext cx="1254919" cy="60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Spiritual Initiation</a:t>
          </a:r>
          <a:endParaRPr lang="en-US" sz="1600" kern="1200"/>
        </a:p>
      </dsp:txBody>
      <dsp:txXfrm>
        <a:off x="2928144" y="1502957"/>
        <a:ext cx="1254919" cy="600269"/>
      </dsp:txXfrm>
    </dsp:sp>
    <dsp:sp modelId="{E4591E5B-4488-4A45-93B2-43769C301A76}">
      <dsp:nvSpPr>
        <dsp:cNvPr id="0" name=""/>
        <dsp:cNvSpPr/>
      </dsp:nvSpPr>
      <dsp:spPr>
        <a:xfrm>
          <a:off x="2614415" y="1803092"/>
          <a:ext cx="3137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F3F67-7897-49A0-A045-34471EC570E2}">
      <dsp:nvSpPr>
        <dsp:cNvPr id="0" name=""/>
        <dsp:cNvSpPr/>
      </dsp:nvSpPr>
      <dsp:spPr>
        <a:xfrm rot="5400000">
          <a:off x="1641643" y="1940924"/>
          <a:ext cx="1111021" cy="83452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EB8FF6-57FB-4D21-AA6E-F8B4B42DEC9B}">
      <dsp:nvSpPr>
        <dsp:cNvPr id="0" name=""/>
        <dsp:cNvSpPr/>
      </dsp:nvSpPr>
      <dsp:spPr>
        <a:xfrm>
          <a:off x="2928144" y="2103227"/>
          <a:ext cx="1254919" cy="60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Classless Society</a:t>
          </a:r>
          <a:endParaRPr lang="en-US" sz="1600" kern="1200"/>
        </a:p>
      </dsp:txBody>
      <dsp:txXfrm>
        <a:off x="2928144" y="2103227"/>
        <a:ext cx="1254919" cy="600269"/>
      </dsp:txXfrm>
    </dsp:sp>
    <dsp:sp modelId="{0E18D551-3974-45D8-B81D-9D5A62FC160E}">
      <dsp:nvSpPr>
        <dsp:cNvPr id="0" name=""/>
        <dsp:cNvSpPr/>
      </dsp:nvSpPr>
      <dsp:spPr>
        <a:xfrm>
          <a:off x="2614415" y="2403362"/>
          <a:ext cx="3137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7B940E-F463-46A0-9CD7-0BF5C3214DB8}">
      <dsp:nvSpPr>
        <dsp:cNvPr id="0" name=""/>
        <dsp:cNvSpPr/>
      </dsp:nvSpPr>
      <dsp:spPr>
        <a:xfrm rot="5400000">
          <a:off x="1939561" y="2493381"/>
          <a:ext cx="763660" cy="58311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5B180-BC20-4338-8FDE-75B8F7158B27}">
      <dsp:nvSpPr>
        <dsp:cNvPr id="0" name=""/>
        <dsp:cNvSpPr/>
      </dsp:nvSpPr>
      <dsp:spPr>
        <a:xfrm>
          <a:off x="-89107" y="1132992"/>
          <a:ext cx="2527953" cy="2527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6DA7D-8C99-4F0E-AE62-72F35CD26C5C}">
      <dsp:nvSpPr>
        <dsp:cNvPr id="0" name=""/>
        <dsp:cNvSpPr/>
      </dsp:nvSpPr>
      <dsp:spPr>
        <a:xfrm>
          <a:off x="272179" y="1494279"/>
          <a:ext cx="1805379" cy="1805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5A468-7B26-4AE7-85A6-EA555E8571BF}">
      <dsp:nvSpPr>
        <dsp:cNvPr id="0" name=""/>
        <dsp:cNvSpPr/>
      </dsp:nvSpPr>
      <dsp:spPr>
        <a:xfrm>
          <a:off x="633255" y="1855355"/>
          <a:ext cx="1083227" cy="1083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7690D-228D-4BDA-99D9-79367769B7FB}">
      <dsp:nvSpPr>
        <dsp:cNvPr id="0" name=""/>
        <dsp:cNvSpPr/>
      </dsp:nvSpPr>
      <dsp:spPr>
        <a:xfrm>
          <a:off x="994331" y="2216431"/>
          <a:ext cx="361075" cy="361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E942E-1E1A-44C4-939F-04FCB49E0599}">
      <dsp:nvSpPr>
        <dsp:cNvPr id="0" name=""/>
        <dsp:cNvSpPr/>
      </dsp:nvSpPr>
      <dsp:spPr>
        <a:xfrm>
          <a:off x="2860171" y="290341"/>
          <a:ext cx="1263976" cy="60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Books and Harinam</a:t>
          </a:r>
          <a:endParaRPr lang="en-US" sz="1600" kern="1200"/>
        </a:p>
      </dsp:txBody>
      <dsp:txXfrm>
        <a:off x="2860171" y="290341"/>
        <a:ext cx="1263976" cy="604602"/>
      </dsp:txXfrm>
    </dsp:sp>
    <dsp:sp modelId="{A622C1EF-45C3-43BC-94E8-2465317D6123}">
      <dsp:nvSpPr>
        <dsp:cNvPr id="0" name=""/>
        <dsp:cNvSpPr/>
      </dsp:nvSpPr>
      <dsp:spPr>
        <a:xfrm>
          <a:off x="2544177" y="592643"/>
          <a:ext cx="315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D9C293-64F0-45E3-AA56-EE75A9931D2C}">
      <dsp:nvSpPr>
        <dsp:cNvPr id="0" name=""/>
        <dsp:cNvSpPr/>
      </dsp:nvSpPr>
      <dsp:spPr>
        <a:xfrm rot="5400000">
          <a:off x="955780" y="791719"/>
          <a:ext cx="1786420" cy="139037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27201-4F03-401B-BB4C-8213E145AB9A}">
      <dsp:nvSpPr>
        <dsp:cNvPr id="0" name=""/>
        <dsp:cNvSpPr/>
      </dsp:nvSpPr>
      <dsp:spPr>
        <a:xfrm>
          <a:off x="2860171" y="894944"/>
          <a:ext cx="1263976" cy="60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Temple Worship</a:t>
          </a:r>
          <a:endParaRPr lang="en-US" sz="1600" kern="1200"/>
        </a:p>
      </dsp:txBody>
      <dsp:txXfrm>
        <a:off x="2860171" y="894944"/>
        <a:ext cx="1263976" cy="604602"/>
      </dsp:txXfrm>
    </dsp:sp>
    <dsp:sp modelId="{D991984B-F5E9-4EB3-AAC8-F1CA6A9A15B5}">
      <dsp:nvSpPr>
        <dsp:cNvPr id="0" name=""/>
        <dsp:cNvSpPr/>
      </dsp:nvSpPr>
      <dsp:spPr>
        <a:xfrm>
          <a:off x="2544177" y="1197245"/>
          <a:ext cx="315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50FE6A-948C-4298-A7EF-B7556B0B8CEC}">
      <dsp:nvSpPr>
        <dsp:cNvPr id="0" name=""/>
        <dsp:cNvSpPr/>
      </dsp:nvSpPr>
      <dsp:spPr>
        <a:xfrm rot="5400000">
          <a:off x="1265032" y="1386420"/>
          <a:ext cx="1467055" cy="108912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6AA32-8DCF-4574-AF18-DC647322DC33}">
      <dsp:nvSpPr>
        <dsp:cNvPr id="0" name=""/>
        <dsp:cNvSpPr/>
      </dsp:nvSpPr>
      <dsp:spPr>
        <a:xfrm>
          <a:off x="2681956" y="1491390"/>
          <a:ext cx="1620405" cy="60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   Congregation</a:t>
          </a:r>
          <a:endParaRPr lang="en-US" sz="1600" kern="1200"/>
        </a:p>
      </dsp:txBody>
      <dsp:txXfrm>
        <a:off x="2681956" y="1491390"/>
        <a:ext cx="1620405" cy="604602"/>
      </dsp:txXfrm>
    </dsp:sp>
    <dsp:sp modelId="{71EBAD55-8BB2-49CD-AA45-F2BFE4EE6B88}">
      <dsp:nvSpPr>
        <dsp:cNvPr id="0" name=""/>
        <dsp:cNvSpPr/>
      </dsp:nvSpPr>
      <dsp:spPr>
        <a:xfrm>
          <a:off x="2544177" y="1801847"/>
          <a:ext cx="315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CCDE8-B48D-4E6D-A80F-74B34F767DF9}">
      <dsp:nvSpPr>
        <dsp:cNvPr id="0" name=""/>
        <dsp:cNvSpPr/>
      </dsp:nvSpPr>
      <dsp:spPr>
        <a:xfrm rot="5400000">
          <a:off x="1564384" y="1940673"/>
          <a:ext cx="1119040" cy="84054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DBCA8-66DF-4DCB-A9E7-0043228F92C5}">
      <dsp:nvSpPr>
        <dsp:cNvPr id="0" name=""/>
        <dsp:cNvSpPr/>
      </dsp:nvSpPr>
      <dsp:spPr>
        <a:xfrm>
          <a:off x="2860171" y="2104148"/>
          <a:ext cx="1263976" cy="60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smtClean="0"/>
            <a:t>Varnasrama</a:t>
          </a:r>
          <a:r>
            <a:rPr lang="en-US" sz="1800" kern="1200" smtClean="0"/>
            <a:t> </a:t>
          </a:r>
          <a:endParaRPr lang="en-US" sz="1800" kern="1200"/>
        </a:p>
      </dsp:txBody>
      <dsp:txXfrm>
        <a:off x="2860171" y="2104148"/>
        <a:ext cx="1263976" cy="604602"/>
      </dsp:txXfrm>
    </dsp:sp>
    <dsp:sp modelId="{A290EB2B-CC93-4C11-859C-71DFDE9E1080}">
      <dsp:nvSpPr>
        <dsp:cNvPr id="0" name=""/>
        <dsp:cNvSpPr/>
      </dsp:nvSpPr>
      <dsp:spPr>
        <a:xfrm>
          <a:off x="2544177" y="2406449"/>
          <a:ext cx="315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4789B-694F-442F-8397-3C5B77983FB3}">
      <dsp:nvSpPr>
        <dsp:cNvPr id="0" name=""/>
        <dsp:cNvSpPr/>
      </dsp:nvSpPr>
      <dsp:spPr>
        <a:xfrm rot="5400000">
          <a:off x="1864452" y="2497118"/>
          <a:ext cx="769171" cy="587327"/>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459C20-FFD4-4346-B72F-82B8076DEBB1}" type="datetimeFigureOut">
              <a:rPr lang="en-US" smtClean="0"/>
              <a:t>6/29/2021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335B6F-788D-4F4F-8EBB-EF574B0221E9}" type="slidenum">
              <a:rPr lang="en-US" smtClean="0"/>
              <a:t>‹#›</a:t>
            </a:fld>
            <a:endParaRPr lang="en-US" dirty="0"/>
          </a:p>
        </p:txBody>
      </p:sp>
    </p:spTree>
    <p:extLst>
      <p:ext uri="{BB962C8B-B14F-4D97-AF65-F5344CB8AC3E}">
        <p14:creationId xmlns:p14="http://schemas.microsoft.com/office/powerpoint/2010/main" val="195873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68E70-D8F4-B047-9E01-A06BF7266FC2}" type="datetimeFigureOut">
              <a:rPr lang="en-US" smtClean="0"/>
              <a:t>6/29/2021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5D20F-6B0C-1941-8B2B-6EEDA9CCC76F}" type="slidenum">
              <a:rPr lang="en-US" smtClean="0"/>
              <a:t>‹#›</a:t>
            </a:fld>
            <a:endParaRPr lang="en-US" dirty="0"/>
          </a:p>
        </p:txBody>
      </p:sp>
    </p:spTree>
    <p:extLst>
      <p:ext uri="{BB962C8B-B14F-4D97-AF65-F5344CB8AC3E}">
        <p14:creationId xmlns:p14="http://schemas.microsoft.com/office/powerpoint/2010/main" val="186847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5D20F-6B0C-1941-8B2B-6EEDA9CCC76F}" type="slidenum">
              <a:rPr lang="en-US" smtClean="0"/>
              <a:t>1</a:t>
            </a:fld>
            <a:endParaRPr lang="en-US" dirty="0"/>
          </a:p>
        </p:txBody>
      </p:sp>
    </p:spTree>
    <p:extLst>
      <p:ext uri="{BB962C8B-B14F-4D97-AF65-F5344CB8AC3E}">
        <p14:creationId xmlns:p14="http://schemas.microsoft.com/office/powerpoint/2010/main" val="85750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49FC1-94FD-6E42-8C5C-83818D9E9AE9}" type="slidenum">
              <a:rPr lang="en-US" smtClean="0"/>
              <a:t>30</a:t>
            </a:fld>
            <a:endParaRPr lang="en-US"/>
          </a:p>
        </p:txBody>
      </p:sp>
    </p:spTree>
    <p:extLst>
      <p:ext uri="{BB962C8B-B14F-4D97-AF65-F5344CB8AC3E}">
        <p14:creationId xmlns:p14="http://schemas.microsoft.com/office/powerpoint/2010/main" val="122673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a:t>6/29/2021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a:t>6/29/2021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mediacentre/factsheets/fs311/en/" TargetMode="External"/><Relationship Id="rId2" Type="http://schemas.openxmlformats.org/officeDocument/2006/relationships/hyperlink" Target="https://globalresearch.us11.list-manage.com/track/click?u=2cc48fb30f331d97157a65aa2&amp;id=14873a453e&amp;e=d19c0dc585" TargetMode="External"/><Relationship Id="rId1" Type="http://schemas.openxmlformats.org/officeDocument/2006/relationships/slideLayout" Target="../slideLayouts/slideLayout2.xml"/><Relationship Id="rId4" Type="http://schemas.openxmlformats.org/officeDocument/2006/relationships/hyperlink" Target="http://fortune.com/2017/10/10/world-mental-health-day-2017-workplace-depression-anxie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risurabhi.org/campaign-objectiv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risurabhi.org/serve-surabhi-teams/" TargetMode="External"/><Relationship Id="rId2" Type="http://schemas.openxmlformats.org/officeDocument/2006/relationships/hyperlink" Target="http://www.srisurabhi.org/serve-surabhi/" TargetMode="External"/><Relationship Id="rId1" Type="http://schemas.openxmlformats.org/officeDocument/2006/relationships/slideLayout" Target="../slideLayouts/slideLayout2.xml"/><Relationship Id="rId4" Type="http://schemas.openxmlformats.org/officeDocument/2006/relationships/hyperlink" Target="mailto:info@srisurabhi.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risurabhi.org/shop/?product_orderby=nam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risurabhi.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lgore.com/library/an-inconvenient-truth-dvd" TargetMode="External"/><Relationship Id="rId2" Type="http://schemas.openxmlformats.org/officeDocument/2006/relationships/hyperlink" Target="https://www.youtube.com/watch?v=yYFPx6nMOXU" TargetMode="External"/><Relationship Id="rId1" Type="http://schemas.openxmlformats.org/officeDocument/2006/relationships/slideLayout" Target="../slideLayouts/slideLayout2.xml"/><Relationship Id="rId6" Type="http://schemas.openxmlformats.org/officeDocument/2006/relationships/hyperlink" Target="https://www.youtube.com/watch?v=YzD-3jHslMw" TargetMode="External"/><Relationship Id="rId5" Type="http://schemas.openxmlformats.org/officeDocument/2006/relationships/hyperlink" Target="https://www.youtube.com/watch/?v=9ZZY8s3tDrM" TargetMode="External"/><Relationship Id="rId4" Type="http://schemas.openxmlformats.org/officeDocument/2006/relationships/hyperlink" Target="https://www.beforetheflood.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sreekanth.brs@gmail.com" TargetMode="External"/><Relationship Id="rId3" Type="http://schemas.openxmlformats.org/officeDocument/2006/relationships/hyperlink" Target="mailto:kumudaksa.dasa@gmail.com" TargetMode="External"/><Relationship Id="rId7" Type="http://schemas.openxmlformats.org/officeDocument/2006/relationships/hyperlink" Target="mailto:simon.kis.das@gmail.com" TargetMode="External"/><Relationship Id="rId2" Type="http://schemas.openxmlformats.org/officeDocument/2006/relationships/hyperlink" Target="mailto:villageinternet.ca@gmail.com" TargetMode="External"/><Relationship Id="rId1" Type="http://schemas.openxmlformats.org/officeDocument/2006/relationships/slideLayout" Target="../slideLayouts/slideLayout2.xml"/><Relationship Id="rId6" Type="http://schemas.openxmlformats.org/officeDocument/2006/relationships/hyperlink" Target="mailto:ramabrintha@yahoo.com" TargetMode="External"/><Relationship Id="rId5" Type="http://schemas.openxmlformats.org/officeDocument/2006/relationships/hyperlink" Target="mailto:yadunandana108@gmail.com" TargetMode="External"/><Relationship Id="rId4" Type="http://schemas.openxmlformats.org/officeDocument/2006/relationships/hyperlink" Target="mailto:bhakti.raghava.swami@pamho.ne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skconcambodia.com/" TargetMode="External"/><Relationship Id="rId7" Type="http://schemas.openxmlformats.org/officeDocument/2006/relationships/hyperlink" Target="http://www.sustainableeco.org/" TargetMode="External"/><Relationship Id="rId2" Type="http://schemas.openxmlformats.org/officeDocument/2006/relationships/hyperlink" Target="http://www.vedicecovillage.ca/" TargetMode="External"/><Relationship Id="rId1" Type="http://schemas.openxmlformats.org/officeDocument/2006/relationships/slideLayout" Target="../slideLayouts/slideLayout2.xml"/><Relationship Id="rId6" Type="http://schemas.openxmlformats.org/officeDocument/2006/relationships/hyperlink" Target="http://www.mother.fund/en/" TargetMode="External"/><Relationship Id="rId5" Type="http://schemas.openxmlformats.org/officeDocument/2006/relationships/hyperlink" Target="http://www.gauri.or.id/" TargetMode="External"/><Relationship Id="rId4" Type="http://schemas.openxmlformats.org/officeDocument/2006/relationships/hyperlink" Target="http://www.srisurabhi.org/"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dirty="0">
                <a:latin typeface="Balaram" charset="0"/>
                <a:ea typeface="Balaram" charset="0"/>
                <a:cs typeface="Balaram" charset="0"/>
              </a:rPr>
              <a:t>OṀ </a:t>
            </a:r>
            <a:br>
              <a:rPr lang="en-US" sz="4800" b="1" dirty="0">
                <a:latin typeface="Balaram" charset="0"/>
                <a:ea typeface="Balaram" charset="0"/>
                <a:cs typeface="Balaram" charset="0"/>
              </a:rPr>
            </a:br>
            <a:r>
              <a:rPr lang="en-US" sz="4800" b="1" dirty="0">
                <a:latin typeface="Balaram" charset="0"/>
                <a:ea typeface="Balaram" charset="0"/>
                <a:cs typeface="Balaram" charset="0"/>
              </a:rPr>
              <a:t>ŚRĪ SURABHI CAMPAIGN</a:t>
            </a:r>
          </a:p>
        </p:txBody>
      </p:sp>
      <p:sp>
        <p:nvSpPr>
          <p:cNvPr id="3" name="Subtitle 2"/>
          <p:cNvSpPr>
            <a:spLocks noGrp="1"/>
          </p:cNvSpPr>
          <p:nvPr>
            <p:ph type="subTitle" idx="1"/>
          </p:nvPr>
        </p:nvSpPr>
        <p:spPr>
          <a:xfrm>
            <a:off x="680322" y="4394039"/>
            <a:ext cx="8144134" cy="2269520"/>
          </a:xfrm>
        </p:spPr>
        <p:txBody>
          <a:bodyPr>
            <a:normAutofit fontScale="85000" lnSpcReduction="20000"/>
          </a:bodyPr>
          <a:lstStyle/>
          <a:p>
            <a:pPr algn="ctr"/>
            <a:r>
              <a:rPr lang="en-US" b="1" dirty="0" smtClean="0">
                <a:solidFill>
                  <a:srgbClr val="FFFF00"/>
                </a:solidFill>
                <a:latin typeface="Balaram" charset="0"/>
                <a:ea typeface="Balaram" charset="0"/>
                <a:cs typeface="Balaram" charset="0"/>
              </a:rPr>
              <a:t>GLOBAL JOINT VENTURE</a:t>
            </a:r>
            <a:endParaRPr lang="en-US" b="1" dirty="0" smtClean="0">
              <a:latin typeface="Balaram" charset="0"/>
              <a:ea typeface="Balaram" charset="0"/>
              <a:cs typeface="Balaram" charset="0"/>
            </a:endParaRPr>
          </a:p>
          <a:p>
            <a:pPr algn="ctr"/>
            <a:r>
              <a:rPr lang="en-US" b="1" dirty="0">
                <a:latin typeface="Balaram" charset="0"/>
                <a:ea typeface="Balaram" charset="0"/>
                <a:cs typeface="Balaram" charset="0"/>
              </a:rPr>
              <a:t>ISKCON Daiva </a:t>
            </a:r>
            <a:r>
              <a:rPr lang="en-US" b="1" dirty="0" err="1">
                <a:latin typeface="Balaram" charset="0"/>
                <a:ea typeface="Balaram" charset="0"/>
                <a:cs typeface="Balaram" charset="0"/>
              </a:rPr>
              <a:t>Varëäçrama</a:t>
            </a:r>
            <a:r>
              <a:rPr lang="en-US" b="1" dirty="0">
                <a:latin typeface="Balaram" charset="0"/>
                <a:ea typeface="Balaram" charset="0"/>
                <a:cs typeface="Balaram" charset="0"/>
              </a:rPr>
              <a:t> Ministry </a:t>
            </a:r>
            <a:r>
              <a:rPr lang="mr-IN" b="1" dirty="0">
                <a:latin typeface="Balaram" charset="0"/>
                <a:ea typeface="Balaram" charset="0"/>
                <a:cs typeface="Balaram" charset="0"/>
              </a:rPr>
              <a:t>–</a:t>
            </a:r>
            <a:r>
              <a:rPr lang="en-US" b="1" dirty="0">
                <a:latin typeface="Balaram" charset="0"/>
                <a:ea typeface="Balaram" charset="0"/>
                <a:cs typeface="Balaram" charset="0"/>
              </a:rPr>
              <a:t> </a:t>
            </a:r>
            <a:r>
              <a:rPr lang="en-US" b="1" dirty="0" smtClean="0">
                <a:latin typeface="Balaram" charset="0"/>
                <a:ea typeface="Balaram" charset="0"/>
                <a:cs typeface="Balaram" charset="0"/>
              </a:rPr>
              <a:t>IDVM-INDIA</a:t>
            </a:r>
          </a:p>
          <a:p>
            <a:pPr algn="ctr"/>
            <a:r>
              <a:rPr lang="en-US" b="1" dirty="0" smtClean="0">
                <a:latin typeface="Balaram" charset="0"/>
                <a:ea typeface="Balaram" charset="0"/>
                <a:cs typeface="Balaram" charset="0"/>
              </a:rPr>
              <a:t>Ministry for Cow Protection/Agriculture - INDIA</a:t>
            </a:r>
          </a:p>
          <a:p>
            <a:pPr algn="ctr"/>
            <a:r>
              <a:rPr lang="en-US" b="1" dirty="0">
                <a:latin typeface="Balaram" charset="0"/>
                <a:ea typeface="Balaram" charset="0"/>
                <a:cs typeface="Balaram" charset="0"/>
              </a:rPr>
              <a:t>Gau Raksha Indonesia (GAURI) - INDONESIA</a:t>
            </a:r>
          </a:p>
          <a:p>
            <a:pPr algn="ctr"/>
            <a:r>
              <a:rPr lang="en-US" b="1" dirty="0" smtClean="0">
                <a:latin typeface="Balaram" charset="0"/>
                <a:ea typeface="Balaram" charset="0"/>
                <a:cs typeface="Balaram" charset="0"/>
              </a:rPr>
              <a:t>Sustainable Eco Alliance (SEA.Inc.) </a:t>
            </a:r>
            <a:r>
              <a:rPr lang="mr-IN" b="1" dirty="0" smtClean="0">
                <a:latin typeface="Balaram" charset="0"/>
                <a:ea typeface="Balaram" charset="0"/>
                <a:cs typeface="Balaram" charset="0"/>
              </a:rPr>
              <a:t>–</a:t>
            </a:r>
            <a:r>
              <a:rPr lang="en-US" b="1" dirty="0" smtClean="0">
                <a:latin typeface="Balaram" charset="0"/>
                <a:ea typeface="Balaram" charset="0"/>
                <a:cs typeface="Balaram" charset="0"/>
              </a:rPr>
              <a:t> USA</a:t>
            </a:r>
          </a:p>
          <a:p>
            <a:pPr algn="ctr"/>
            <a:r>
              <a:rPr lang="en-US" b="1" dirty="0" smtClean="0">
                <a:latin typeface="Balaram" charset="0"/>
                <a:ea typeface="Balaram" charset="0"/>
                <a:cs typeface="Balaram" charset="0"/>
              </a:rPr>
              <a:t>Vedic Eco Village ((VEV) </a:t>
            </a:r>
            <a:r>
              <a:rPr lang="mr-IN" b="1" dirty="0">
                <a:latin typeface="Balaram" charset="0"/>
                <a:ea typeface="Balaram" charset="0"/>
                <a:cs typeface="Balaram" charset="0"/>
              </a:rPr>
              <a:t>–</a:t>
            </a:r>
            <a:r>
              <a:rPr lang="en-US" b="1" dirty="0">
                <a:latin typeface="Balaram" charset="0"/>
                <a:ea typeface="Balaram" charset="0"/>
                <a:cs typeface="Balaram" charset="0"/>
              </a:rPr>
              <a:t> </a:t>
            </a:r>
            <a:r>
              <a:rPr lang="en-US" b="1" dirty="0" smtClean="0">
                <a:latin typeface="Balaram" charset="0"/>
                <a:ea typeface="Balaram" charset="0"/>
                <a:cs typeface="Balaram" charset="0"/>
              </a:rPr>
              <a:t>CANADA</a:t>
            </a:r>
          </a:p>
          <a:p>
            <a:pPr algn="ctr"/>
            <a:r>
              <a:rPr lang="en-US" b="1" dirty="0" smtClean="0">
                <a:latin typeface="Balaram" charset="0"/>
                <a:ea typeface="Balaram" charset="0"/>
                <a:cs typeface="Balaram" charset="0"/>
              </a:rPr>
              <a:t>Mother Farm </a:t>
            </a:r>
            <a:r>
              <a:rPr lang="mr-IN" b="1" dirty="0" smtClean="0">
                <a:latin typeface="Balaram" charset="0"/>
                <a:ea typeface="Balaram" charset="0"/>
                <a:cs typeface="Balaram" charset="0"/>
              </a:rPr>
              <a:t>–</a:t>
            </a:r>
            <a:r>
              <a:rPr lang="en-US" b="1" dirty="0" smtClean="0">
                <a:latin typeface="Balaram" charset="0"/>
                <a:ea typeface="Balaram" charset="0"/>
                <a:cs typeface="Balaram" charset="0"/>
              </a:rPr>
              <a:t> UKRAINE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518" y="500529"/>
            <a:ext cx="3657600" cy="1460500"/>
          </a:xfrm>
          <a:prstGeom prst="rect">
            <a:avLst/>
          </a:prstGeom>
        </p:spPr>
      </p:pic>
    </p:spTree>
    <p:extLst>
      <p:ext uri="{BB962C8B-B14F-4D97-AF65-F5344CB8AC3E}">
        <p14:creationId xmlns:p14="http://schemas.microsoft.com/office/powerpoint/2010/main" val="4456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BACKGROUND * B- ISKCON in Perspective</a:t>
            </a:r>
            <a:endParaRPr lang="en-US" b="1"/>
          </a:p>
        </p:txBody>
      </p:sp>
      <p:sp>
        <p:nvSpPr>
          <p:cNvPr id="3" name="Content Placeholder 2"/>
          <p:cNvSpPr>
            <a:spLocks noGrp="1"/>
          </p:cNvSpPr>
          <p:nvPr>
            <p:ph idx="1"/>
          </p:nvPr>
        </p:nvSpPr>
        <p:spPr>
          <a:xfrm>
            <a:off x="662032" y="2121408"/>
            <a:ext cx="10921129" cy="4587735"/>
          </a:xfrm>
        </p:spPr>
        <p:txBody>
          <a:bodyPr>
            <a:normAutofit/>
          </a:bodyPr>
          <a:lstStyle/>
          <a:p>
            <a:r>
              <a:rPr lang="en-US" smtClean="0"/>
              <a:t>ISKCON as Brahma-</a:t>
            </a:r>
            <a:r>
              <a:rPr lang="en-US" err="1" smtClean="0"/>
              <a:t>Madhva</a:t>
            </a:r>
            <a:r>
              <a:rPr lang="en-US" smtClean="0"/>
              <a:t>-</a:t>
            </a:r>
            <a:r>
              <a:rPr lang="en-US" err="1" smtClean="0"/>
              <a:t>Gaudiya</a:t>
            </a:r>
            <a:r>
              <a:rPr lang="en-US"/>
              <a:t>-</a:t>
            </a:r>
            <a:r>
              <a:rPr lang="en-US" smtClean="0"/>
              <a:t>Vaisnava </a:t>
            </a:r>
            <a:r>
              <a:rPr lang="en-US" err="1" smtClean="0"/>
              <a:t>Sampradaya</a:t>
            </a:r>
            <a:endParaRPr lang="en-US" smtClean="0"/>
          </a:p>
          <a:p>
            <a:endParaRPr lang="en-US" smtClean="0"/>
          </a:p>
          <a:p>
            <a:r>
              <a:rPr lang="en-US" smtClean="0"/>
              <a:t>ISKCON as a Religious, Cultural, Educational and Social Movement</a:t>
            </a:r>
          </a:p>
          <a:p>
            <a:endParaRPr lang="en-US" smtClean="0"/>
          </a:p>
          <a:p>
            <a:r>
              <a:rPr lang="en-US" smtClean="0"/>
              <a:t>Seven Purposes of ISKCON [Includes communities and general society]</a:t>
            </a:r>
          </a:p>
          <a:p>
            <a:endParaRPr lang="en-US" smtClean="0"/>
          </a:p>
          <a:p>
            <a:r>
              <a:rPr lang="en-US" smtClean="0"/>
              <a:t>“</a:t>
            </a:r>
            <a:r>
              <a:rPr lang="en-US" smtClean="0">
                <a:solidFill>
                  <a:srgbClr val="FFFF00"/>
                </a:solidFill>
              </a:rPr>
              <a:t>BOOKS</a:t>
            </a:r>
            <a:r>
              <a:rPr lang="en-US" smtClean="0"/>
              <a:t> are the Basis”, 				“</a:t>
            </a:r>
            <a:r>
              <a:rPr lang="en-US" smtClean="0">
                <a:solidFill>
                  <a:srgbClr val="FFFF00"/>
                </a:solidFill>
              </a:rPr>
              <a:t>PURITY</a:t>
            </a:r>
            <a:r>
              <a:rPr lang="en-US" smtClean="0"/>
              <a:t> is the Force”, </a:t>
            </a:r>
          </a:p>
          <a:p>
            <a:r>
              <a:rPr lang="en-US" smtClean="0"/>
              <a:t>“</a:t>
            </a:r>
            <a:r>
              <a:rPr lang="en-US" smtClean="0">
                <a:solidFill>
                  <a:srgbClr val="FFFF00"/>
                </a:solidFill>
              </a:rPr>
              <a:t>PREACHING</a:t>
            </a:r>
            <a:r>
              <a:rPr lang="en-US" smtClean="0"/>
              <a:t> is the Essence” 			“</a:t>
            </a:r>
            <a:r>
              <a:rPr lang="en-US" smtClean="0">
                <a:solidFill>
                  <a:srgbClr val="FFFF00"/>
                </a:solidFill>
              </a:rPr>
              <a:t>UTILITY</a:t>
            </a:r>
            <a:r>
              <a:rPr lang="en-US" smtClean="0"/>
              <a:t> is the Principle” </a:t>
            </a:r>
          </a:p>
          <a:p>
            <a:pPr algn="ctr"/>
            <a:endParaRPr lang="en-US" smtClean="0"/>
          </a:p>
          <a:p>
            <a:pPr algn="ctr"/>
            <a:r>
              <a:rPr lang="en-US" smtClean="0"/>
              <a:t>* Social structure of </a:t>
            </a:r>
            <a:r>
              <a:rPr lang="en-US" smtClean="0">
                <a:solidFill>
                  <a:srgbClr val="FFFF00"/>
                </a:solidFill>
              </a:rPr>
              <a:t>Varnasrama</a:t>
            </a:r>
            <a:r>
              <a:rPr lang="en-US" smtClean="0"/>
              <a:t> mainly connected with </a:t>
            </a:r>
            <a:r>
              <a:rPr lang="en-US" smtClean="0">
                <a:solidFill>
                  <a:srgbClr val="FFFF00"/>
                </a:solidFill>
              </a:rPr>
              <a:t>UTILITY</a:t>
            </a:r>
            <a:r>
              <a:rPr lang="en-US" smtClean="0"/>
              <a:t> *</a:t>
            </a:r>
          </a:p>
        </p:txBody>
      </p:sp>
    </p:spTree>
    <p:extLst>
      <p:ext uri="{BB962C8B-B14F-4D97-AF65-F5344CB8AC3E}">
        <p14:creationId xmlns:p14="http://schemas.microsoft.com/office/powerpoint/2010/main" val="16828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549478683"/>
              </p:ext>
            </p:extLst>
          </p:nvPr>
        </p:nvGraphicFramePr>
        <p:xfrm>
          <a:off x="1981200" y="1600201"/>
          <a:ext cx="8229600" cy="492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944724" y="1000109"/>
            <a:ext cx="5878789" cy="646331"/>
          </a:xfrm>
          <a:prstGeom prst="rect">
            <a:avLst/>
          </a:prstGeom>
        </p:spPr>
        <p:txBody>
          <a:bodyPr wrap="none">
            <a:spAutoFit/>
          </a:bodyPr>
          <a:lstStyle/>
          <a:p>
            <a:pPr algn="ctr"/>
            <a:r>
              <a:rPr lang="en-CA" sz="3600" b="1">
                <a:latin typeface="ScaGoudy" pitchFamily="2" charset="0"/>
              </a:rPr>
              <a:t>ISKCON’s FOUR MOTTOS</a:t>
            </a:r>
            <a:endParaRPr lang="en-IN" sz="3600" b="1"/>
          </a:p>
        </p:txBody>
      </p:sp>
    </p:spTree>
    <p:extLst>
      <p:ext uri="{BB962C8B-B14F-4D97-AF65-F5344CB8AC3E}">
        <p14:creationId xmlns:p14="http://schemas.microsoft.com/office/powerpoint/2010/main" val="460194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ext uri="{D42A27DB-BD31-4B8C-83A1-F6EECF244321}">
                <p14:modId xmlns:p14="http://schemas.microsoft.com/office/powerpoint/2010/main" val="1361078566"/>
              </p:ext>
            </p:extLst>
          </p:nvPr>
        </p:nvGraphicFramePr>
        <p:xfrm>
          <a:off x="1759956" y="1700808"/>
          <a:ext cx="4040188" cy="4754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7"/>
          <p:cNvGraphicFramePr>
            <a:graphicFrameLocks/>
          </p:cNvGraphicFramePr>
          <p:nvPr>
            <p:extLst>
              <p:ext uri="{D42A27DB-BD31-4B8C-83A1-F6EECF244321}">
                <p14:modId xmlns:p14="http://schemas.microsoft.com/office/powerpoint/2010/main" val="765665118"/>
              </p:ext>
            </p:extLst>
          </p:nvPr>
        </p:nvGraphicFramePr>
        <p:xfrm>
          <a:off x="5807968" y="1628800"/>
          <a:ext cx="4378448" cy="48268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2720670" y="1209325"/>
            <a:ext cx="3119700" cy="461665"/>
          </a:xfrm>
          <a:prstGeom prst="rect">
            <a:avLst/>
          </a:prstGeom>
        </p:spPr>
        <p:txBody>
          <a:bodyPr wrap="none">
            <a:spAutoFit/>
          </a:bodyPr>
          <a:lstStyle/>
          <a:p>
            <a:pPr algn="ctr">
              <a:defRPr/>
            </a:pPr>
            <a:r>
              <a:rPr lang="en-CA" sz="2400"/>
              <a:t>ISKCON’s Four Mottos</a:t>
            </a:r>
            <a:endParaRPr lang="en-US" sz="2400"/>
          </a:p>
        </p:txBody>
      </p:sp>
      <p:sp>
        <p:nvSpPr>
          <p:cNvPr id="8" name="Rectangle 7"/>
          <p:cNvSpPr/>
          <p:nvPr/>
        </p:nvSpPr>
        <p:spPr>
          <a:xfrm>
            <a:off x="6583451" y="1209325"/>
            <a:ext cx="3048078" cy="461665"/>
          </a:xfrm>
          <a:prstGeom prst="rect">
            <a:avLst/>
          </a:prstGeom>
        </p:spPr>
        <p:txBody>
          <a:bodyPr wrap="none">
            <a:spAutoFit/>
          </a:bodyPr>
          <a:lstStyle/>
          <a:p>
            <a:pPr algn="ctr">
              <a:defRPr/>
            </a:pPr>
            <a:r>
              <a:rPr lang="en-US" sz="2400"/>
              <a:t>Within ISKCON Today</a:t>
            </a:r>
          </a:p>
        </p:txBody>
      </p:sp>
    </p:spTree>
    <p:extLst>
      <p:ext uri="{BB962C8B-B14F-4D97-AF65-F5344CB8AC3E}">
        <p14:creationId xmlns:p14="http://schemas.microsoft.com/office/powerpoint/2010/main" val="139421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x049_SP-CT005_115"/>
          <p:cNvPicPr>
            <a:picLocks noChangeAspect="1" noChangeArrowheads="1"/>
          </p:cNvPicPr>
          <p:nvPr/>
        </p:nvPicPr>
        <p:blipFill>
          <a:blip r:embed="rId2"/>
          <a:srcRect/>
          <a:stretch>
            <a:fillRect/>
          </a:stretch>
        </p:blipFill>
        <p:spPr>
          <a:xfrm>
            <a:off x="2355850" y="1214423"/>
            <a:ext cx="3289300" cy="1701816"/>
          </a:xfrm>
          <a:prstGeom prst="rect">
            <a:avLst/>
          </a:prstGeom>
          <a:noFill/>
        </p:spPr>
      </p:pic>
      <p:pic>
        <p:nvPicPr>
          <p:cNvPr id="4" name="Picture 17" descr="x049_SP-CT005_118"/>
          <p:cNvPicPr>
            <a:picLocks noChangeAspect="1" noChangeArrowheads="1"/>
          </p:cNvPicPr>
          <p:nvPr/>
        </p:nvPicPr>
        <p:blipFill>
          <a:blip r:embed="rId3"/>
          <a:srcRect/>
          <a:stretch>
            <a:fillRect/>
          </a:stretch>
        </p:blipFill>
        <p:spPr>
          <a:xfrm>
            <a:off x="6845899" y="1272275"/>
            <a:ext cx="3278188" cy="1703049"/>
          </a:xfrm>
          <a:prstGeom prst="rect">
            <a:avLst/>
          </a:prstGeom>
          <a:noFill/>
        </p:spPr>
      </p:pic>
      <p:pic>
        <p:nvPicPr>
          <p:cNvPr id="6" name="Picture 26" descr="x051_SP-CT006_060"/>
          <p:cNvPicPr>
            <a:picLocks noChangeAspect="1" noChangeArrowheads="1"/>
          </p:cNvPicPr>
          <p:nvPr/>
        </p:nvPicPr>
        <p:blipFill>
          <a:blip r:embed="rId4"/>
          <a:srcRect/>
          <a:stretch>
            <a:fillRect/>
          </a:stretch>
        </p:blipFill>
        <p:spPr>
          <a:xfrm>
            <a:off x="3270250" y="3789041"/>
            <a:ext cx="1460500" cy="1701815"/>
          </a:xfrm>
          <a:prstGeom prst="rect">
            <a:avLst/>
          </a:prstGeom>
          <a:noFill/>
        </p:spPr>
      </p:pic>
      <p:pic>
        <p:nvPicPr>
          <p:cNvPr id="7" name="Picture 24" descr="0088_SP-CT058_077 V6"/>
          <p:cNvPicPr>
            <a:picLocks noChangeAspect="1" noChangeArrowheads="1"/>
          </p:cNvPicPr>
          <p:nvPr/>
        </p:nvPicPr>
        <p:blipFill>
          <a:blip r:embed="rId5"/>
          <a:srcRect/>
          <a:stretch>
            <a:fillRect/>
          </a:stretch>
        </p:blipFill>
        <p:spPr>
          <a:xfrm>
            <a:off x="6841137" y="3786191"/>
            <a:ext cx="3282950" cy="1703049"/>
          </a:xfrm>
          <a:prstGeom prst="rect">
            <a:avLst/>
          </a:prstGeom>
          <a:noFill/>
        </p:spPr>
      </p:pic>
      <p:sp>
        <p:nvSpPr>
          <p:cNvPr id="8" name="Rectangle 7"/>
          <p:cNvSpPr/>
          <p:nvPr/>
        </p:nvSpPr>
        <p:spPr>
          <a:xfrm>
            <a:off x="4404215" y="445565"/>
            <a:ext cx="3998210" cy="461665"/>
          </a:xfrm>
          <a:prstGeom prst="rect">
            <a:avLst/>
          </a:prstGeom>
        </p:spPr>
        <p:txBody>
          <a:bodyPr wrap="none">
            <a:spAutoFit/>
          </a:bodyPr>
          <a:lstStyle/>
          <a:p>
            <a:r>
              <a:rPr lang="en-US" sz="2400" b="1" dirty="0">
                <a:solidFill>
                  <a:srgbClr val="FFFF00"/>
                </a:solidFill>
                <a:latin typeface="ScaGoudy" pitchFamily="2" charset="0"/>
              </a:rPr>
              <a:t>ISKCON’S 4 MOVEMENTS</a:t>
            </a:r>
            <a:endParaRPr lang="en-IN" sz="2400" b="1" dirty="0">
              <a:solidFill>
                <a:srgbClr val="FFFF00"/>
              </a:solidFill>
            </a:endParaRPr>
          </a:p>
        </p:txBody>
      </p:sp>
      <p:sp>
        <p:nvSpPr>
          <p:cNvPr id="9" name="Rectangle 8"/>
          <p:cNvSpPr/>
          <p:nvPr/>
        </p:nvSpPr>
        <p:spPr>
          <a:xfrm>
            <a:off x="2423592" y="3068960"/>
            <a:ext cx="3262945" cy="369332"/>
          </a:xfrm>
          <a:prstGeom prst="rect">
            <a:avLst/>
          </a:prstGeom>
        </p:spPr>
        <p:txBody>
          <a:bodyPr wrap="none">
            <a:spAutoFit/>
          </a:bodyPr>
          <a:lstStyle/>
          <a:p>
            <a:r>
              <a:rPr lang="en-US" b="1" dirty="0">
                <a:solidFill>
                  <a:srgbClr val="FFFF00"/>
                </a:solidFill>
                <a:latin typeface="ScaGoudy" pitchFamily="2" charset="0"/>
              </a:rPr>
              <a:t>1- SANKIRTAN MOVEMENT</a:t>
            </a:r>
            <a:endParaRPr lang="en-IN" b="1" dirty="0">
              <a:solidFill>
                <a:srgbClr val="FFFF00"/>
              </a:solidFill>
            </a:endParaRPr>
          </a:p>
        </p:txBody>
      </p:sp>
      <p:sp>
        <p:nvSpPr>
          <p:cNvPr id="10" name="Rectangle 9"/>
          <p:cNvSpPr/>
          <p:nvPr/>
        </p:nvSpPr>
        <p:spPr>
          <a:xfrm>
            <a:off x="6597871" y="3140969"/>
            <a:ext cx="4030078" cy="313932"/>
          </a:xfrm>
          <a:prstGeom prst="rect">
            <a:avLst/>
          </a:prstGeom>
        </p:spPr>
        <p:txBody>
          <a:bodyPr wrap="none">
            <a:spAutoFit/>
          </a:bodyPr>
          <a:lstStyle/>
          <a:p>
            <a:pPr>
              <a:lnSpc>
                <a:spcPct val="80000"/>
              </a:lnSpc>
              <a:defRPr/>
            </a:pPr>
            <a:r>
              <a:rPr lang="en-US" b="1" dirty="0">
                <a:solidFill>
                  <a:srgbClr val="FFFF00"/>
                </a:solidFill>
                <a:latin typeface="ScaGoudy" pitchFamily="2" charset="0"/>
              </a:rPr>
              <a:t>2- TEMPLE WORSHIP MOVEMENT</a:t>
            </a:r>
          </a:p>
        </p:txBody>
      </p:sp>
      <p:sp>
        <p:nvSpPr>
          <p:cNvPr id="11" name="Rectangle 10"/>
          <p:cNvSpPr/>
          <p:nvPr/>
        </p:nvSpPr>
        <p:spPr>
          <a:xfrm>
            <a:off x="2063553" y="5589240"/>
            <a:ext cx="4534318" cy="369332"/>
          </a:xfrm>
          <a:prstGeom prst="rect">
            <a:avLst/>
          </a:prstGeom>
        </p:spPr>
        <p:txBody>
          <a:bodyPr wrap="none">
            <a:spAutoFit/>
          </a:bodyPr>
          <a:lstStyle/>
          <a:p>
            <a:r>
              <a:rPr lang="en-US" b="1" dirty="0">
                <a:solidFill>
                  <a:srgbClr val="FFFF00"/>
                </a:solidFill>
                <a:latin typeface="ScaGoudy" pitchFamily="2" charset="0"/>
              </a:rPr>
              <a:t>3- SPIRITUAL INITIATION MOVEMENT</a:t>
            </a:r>
            <a:endParaRPr lang="en-IN" b="1" dirty="0">
              <a:solidFill>
                <a:srgbClr val="FFFF00"/>
              </a:solidFill>
            </a:endParaRPr>
          </a:p>
        </p:txBody>
      </p:sp>
      <p:sp>
        <p:nvSpPr>
          <p:cNvPr id="12" name="Rectangle 11"/>
          <p:cNvSpPr/>
          <p:nvPr/>
        </p:nvSpPr>
        <p:spPr>
          <a:xfrm>
            <a:off x="6597871" y="5589240"/>
            <a:ext cx="4299062" cy="369332"/>
          </a:xfrm>
          <a:prstGeom prst="rect">
            <a:avLst/>
          </a:prstGeom>
        </p:spPr>
        <p:txBody>
          <a:bodyPr wrap="none">
            <a:spAutoFit/>
          </a:bodyPr>
          <a:lstStyle/>
          <a:p>
            <a:r>
              <a:rPr lang="en-US" b="1" dirty="0">
                <a:solidFill>
                  <a:srgbClr val="FFFF00"/>
                </a:solidFill>
                <a:latin typeface="ScaGoudy" pitchFamily="2" charset="0"/>
              </a:rPr>
              <a:t>4- CLASSLESS SOCIETY MOVEMENT</a:t>
            </a:r>
            <a:endParaRPr lang="en-IN" b="1" dirty="0">
              <a:solidFill>
                <a:srgbClr val="FFFF00"/>
              </a:solidFill>
            </a:endParaRPr>
          </a:p>
        </p:txBody>
      </p:sp>
    </p:spTree>
    <p:extLst>
      <p:ext uri="{BB962C8B-B14F-4D97-AF65-F5344CB8AC3E}">
        <p14:creationId xmlns:p14="http://schemas.microsoft.com/office/powerpoint/2010/main" val="10099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nvPr>
        </p:nvGraphicFramePr>
        <p:xfrm>
          <a:off x="1740929" y="2155088"/>
          <a:ext cx="4183064"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7"/>
          <p:cNvGraphicFramePr>
            <a:graphicFrameLocks/>
          </p:cNvGraphicFramePr>
          <p:nvPr>
            <p:extLst>
              <p:ext uri="{D42A27DB-BD31-4B8C-83A1-F6EECF244321}">
                <p14:modId xmlns:p14="http://schemas.microsoft.com/office/powerpoint/2010/main" val="1133560731"/>
              </p:ext>
            </p:extLst>
          </p:nvPr>
        </p:nvGraphicFramePr>
        <p:xfrm>
          <a:off x="5879977" y="2204864"/>
          <a:ext cx="421325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2902631" y="2011330"/>
            <a:ext cx="2282997" cy="369332"/>
          </a:xfrm>
          <a:prstGeom prst="rect">
            <a:avLst/>
          </a:prstGeom>
        </p:spPr>
        <p:txBody>
          <a:bodyPr wrap="none">
            <a:spAutoFit/>
          </a:bodyPr>
          <a:lstStyle/>
          <a:p>
            <a:pPr algn="ctr">
              <a:defRPr/>
            </a:pPr>
            <a:r>
              <a:rPr lang="en-US"/>
              <a:t>Essay on Gita Nagari</a:t>
            </a:r>
          </a:p>
        </p:txBody>
      </p:sp>
      <p:sp>
        <p:nvSpPr>
          <p:cNvPr id="7" name="Rectangle 6"/>
          <p:cNvSpPr/>
          <p:nvPr/>
        </p:nvSpPr>
        <p:spPr>
          <a:xfrm>
            <a:off x="7110366" y="2011330"/>
            <a:ext cx="2330574" cy="369332"/>
          </a:xfrm>
          <a:prstGeom prst="rect">
            <a:avLst/>
          </a:prstGeom>
        </p:spPr>
        <p:txBody>
          <a:bodyPr wrap="none">
            <a:spAutoFit/>
          </a:bodyPr>
          <a:lstStyle/>
          <a:p>
            <a:pPr algn="ctr">
              <a:defRPr/>
            </a:pPr>
            <a:r>
              <a:rPr lang="en-US"/>
              <a:t>Within ISKCON Today</a:t>
            </a:r>
          </a:p>
        </p:txBody>
      </p:sp>
      <p:sp>
        <p:nvSpPr>
          <p:cNvPr id="8" name="Title 7"/>
          <p:cNvSpPr>
            <a:spLocks noGrp="1"/>
          </p:cNvSpPr>
          <p:nvPr>
            <p:ph type="title"/>
          </p:nvPr>
        </p:nvSpPr>
        <p:spPr>
          <a:xfrm>
            <a:off x="1981200" y="785794"/>
            <a:ext cx="8229600" cy="1143000"/>
          </a:xfrm>
        </p:spPr>
        <p:txBody>
          <a:bodyPr>
            <a:normAutofit/>
          </a:bodyPr>
          <a:lstStyle/>
          <a:p>
            <a:pPr algn="ctr"/>
            <a:r>
              <a:rPr lang="en-US" sz="2000"/>
              <a:t>ISKCON’s current activities have similarities with</a:t>
            </a:r>
            <a:br>
              <a:rPr lang="en-US" sz="2000"/>
            </a:br>
            <a:r>
              <a:rPr lang="en-US" sz="2000"/>
              <a:t> Srila Prabhupada’s Essay called “Gita Nagari”</a:t>
            </a:r>
            <a:endParaRPr lang="en-IN" sz="2000"/>
          </a:p>
        </p:txBody>
      </p:sp>
    </p:spTree>
    <p:extLst>
      <p:ext uri="{BB962C8B-B14F-4D97-AF65-F5344CB8AC3E}">
        <p14:creationId xmlns:p14="http://schemas.microsoft.com/office/powerpoint/2010/main" val="80563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BACKGROUND * B- </a:t>
            </a:r>
            <a:r>
              <a:rPr lang="en-US" b="1" dirty="0" smtClean="0"/>
              <a:t>ISKCON</a:t>
            </a:r>
            <a:endParaRPr lang="en-US" b="1" dirty="0"/>
          </a:p>
        </p:txBody>
      </p:sp>
      <p:sp>
        <p:nvSpPr>
          <p:cNvPr id="3" name="Content Placeholder 2"/>
          <p:cNvSpPr>
            <a:spLocks noGrp="1"/>
          </p:cNvSpPr>
          <p:nvPr>
            <p:ph idx="1"/>
          </p:nvPr>
        </p:nvSpPr>
        <p:spPr>
          <a:xfrm>
            <a:off x="680321" y="2336872"/>
            <a:ext cx="10932559" cy="4301671"/>
          </a:xfrm>
        </p:spPr>
        <p:txBody>
          <a:bodyPr>
            <a:normAutofit/>
          </a:bodyPr>
          <a:lstStyle/>
          <a:p>
            <a:r>
              <a:rPr lang="en-US" smtClean="0"/>
              <a:t>Four </a:t>
            </a:r>
            <a:r>
              <a:rPr lang="en-US"/>
              <a:t>Movements of ISKCON </a:t>
            </a:r>
            <a:r>
              <a:rPr lang="mr-IN"/>
              <a:t>–</a:t>
            </a:r>
            <a:r>
              <a:rPr lang="en-US"/>
              <a:t> </a:t>
            </a:r>
            <a:r>
              <a:rPr lang="en-US" smtClean="0"/>
              <a:t>Essay on Gita </a:t>
            </a:r>
            <a:r>
              <a:rPr lang="en-US" err="1" smtClean="0"/>
              <a:t>Nagari</a:t>
            </a:r>
            <a:r>
              <a:rPr lang="en-US"/>
              <a:t>		</a:t>
            </a:r>
            <a:endParaRPr lang="en-US" smtClean="0"/>
          </a:p>
          <a:p>
            <a:pPr lvl="1"/>
            <a:endParaRPr lang="en-US"/>
          </a:p>
          <a:p>
            <a:pPr lvl="1"/>
            <a:r>
              <a:rPr lang="en-US" smtClean="0"/>
              <a:t>1. </a:t>
            </a:r>
            <a:r>
              <a:rPr lang="en-US" err="1" smtClean="0">
                <a:solidFill>
                  <a:srgbClr val="FFFF00"/>
                </a:solidFill>
              </a:rPr>
              <a:t>Sankirtan</a:t>
            </a:r>
            <a:r>
              <a:rPr lang="en-US" smtClean="0">
                <a:solidFill>
                  <a:srgbClr val="FFFF00"/>
                </a:solidFill>
              </a:rPr>
              <a:t> </a:t>
            </a:r>
            <a:r>
              <a:rPr lang="en-US">
                <a:solidFill>
                  <a:srgbClr val="FFFF00"/>
                </a:solidFill>
              </a:rPr>
              <a:t>Movement</a:t>
            </a:r>
            <a:r>
              <a:rPr lang="en-US"/>
              <a:t> 		(Holy </a:t>
            </a:r>
            <a:r>
              <a:rPr lang="en-US" smtClean="0"/>
              <a:t>Names/</a:t>
            </a:r>
            <a:r>
              <a:rPr lang="en-US" smtClean="0">
                <a:solidFill>
                  <a:srgbClr val="FFFF00"/>
                </a:solidFill>
              </a:rPr>
              <a:t>BOOKS</a:t>
            </a:r>
            <a:r>
              <a:rPr lang="en-US"/>
              <a:t>)		</a:t>
            </a:r>
            <a:r>
              <a:rPr lang="en-US" err="1"/>
              <a:t>Bhagavat</a:t>
            </a:r>
            <a:r>
              <a:rPr lang="en-US"/>
              <a:t> </a:t>
            </a:r>
            <a:r>
              <a:rPr lang="en-US" smtClean="0"/>
              <a:t>Dharma</a:t>
            </a:r>
          </a:p>
          <a:p>
            <a:pPr lvl="1"/>
            <a:endParaRPr lang="en-US"/>
          </a:p>
          <a:p>
            <a:pPr lvl="1"/>
            <a:r>
              <a:rPr lang="en-US" smtClean="0"/>
              <a:t>2. </a:t>
            </a:r>
            <a:r>
              <a:rPr lang="en-US" smtClean="0">
                <a:solidFill>
                  <a:srgbClr val="FFFF00"/>
                </a:solidFill>
              </a:rPr>
              <a:t>Temple Worship Movement</a:t>
            </a:r>
            <a:r>
              <a:rPr lang="en-US"/>
              <a:t>	(Temples/Deities/</a:t>
            </a:r>
            <a:r>
              <a:rPr lang="en-US">
                <a:solidFill>
                  <a:srgbClr val="FFFF00"/>
                </a:solidFill>
              </a:rPr>
              <a:t>PURITY</a:t>
            </a:r>
            <a:r>
              <a:rPr lang="en-US"/>
              <a:t>)	</a:t>
            </a:r>
            <a:r>
              <a:rPr lang="en-US" err="1"/>
              <a:t>Bhagavat</a:t>
            </a:r>
            <a:r>
              <a:rPr lang="en-US"/>
              <a:t> </a:t>
            </a:r>
            <a:r>
              <a:rPr lang="en-US" smtClean="0"/>
              <a:t>Dharma</a:t>
            </a:r>
          </a:p>
          <a:p>
            <a:pPr lvl="1"/>
            <a:endParaRPr lang="en-US"/>
          </a:p>
          <a:p>
            <a:pPr lvl="1"/>
            <a:r>
              <a:rPr lang="en-US" smtClean="0"/>
              <a:t>3. </a:t>
            </a:r>
            <a:r>
              <a:rPr lang="en-US" smtClean="0">
                <a:solidFill>
                  <a:srgbClr val="FFFF00"/>
                </a:solidFill>
              </a:rPr>
              <a:t>Spiritual </a:t>
            </a:r>
            <a:r>
              <a:rPr lang="en-US">
                <a:solidFill>
                  <a:srgbClr val="FFFF00"/>
                </a:solidFill>
              </a:rPr>
              <a:t>Initiation Movement</a:t>
            </a:r>
            <a:r>
              <a:rPr lang="en-US"/>
              <a:t>	(Congregation/</a:t>
            </a:r>
            <a:r>
              <a:rPr lang="en-US">
                <a:solidFill>
                  <a:srgbClr val="FFFF00"/>
                </a:solidFill>
              </a:rPr>
              <a:t>PREACHING</a:t>
            </a:r>
            <a:r>
              <a:rPr lang="en-US"/>
              <a:t>)	</a:t>
            </a:r>
            <a:r>
              <a:rPr lang="en-US" err="1"/>
              <a:t>Bhagavat</a:t>
            </a:r>
            <a:r>
              <a:rPr lang="en-US"/>
              <a:t> </a:t>
            </a:r>
            <a:r>
              <a:rPr lang="en-US" smtClean="0"/>
              <a:t>Dharma</a:t>
            </a:r>
          </a:p>
          <a:p>
            <a:pPr lvl="1"/>
            <a:endParaRPr lang="en-US"/>
          </a:p>
          <a:p>
            <a:pPr lvl="1"/>
            <a:r>
              <a:rPr lang="en-US" smtClean="0"/>
              <a:t>4. </a:t>
            </a:r>
            <a:r>
              <a:rPr lang="en-US" smtClean="0">
                <a:solidFill>
                  <a:srgbClr val="FFFF00"/>
                </a:solidFill>
              </a:rPr>
              <a:t>Classless Society Movement</a:t>
            </a:r>
            <a:r>
              <a:rPr lang="en-US" smtClean="0"/>
              <a:t>	(Varnasrama Mission/</a:t>
            </a:r>
            <a:r>
              <a:rPr lang="en-US" smtClean="0">
                <a:solidFill>
                  <a:srgbClr val="FFFF00"/>
                </a:solidFill>
              </a:rPr>
              <a:t>UTILITY</a:t>
            </a:r>
            <a:r>
              <a:rPr lang="en-US" smtClean="0"/>
              <a:t>)	</a:t>
            </a:r>
            <a:r>
              <a:rPr lang="en-US" smtClean="0">
                <a:solidFill>
                  <a:srgbClr val="FFFF00"/>
                </a:solidFill>
              </a:rPr>
              <a:t>Varnasrama Dharma</a:t>
            </a:r>
          </a:p>
          <a:p>
            <a:endParaRPr lang="en-US" smtClean="0"/>
          </a:p>
          <a:p>
            <a:r>
              <a:rPr lang="en-US" smtClean="0">
                <a:solidFill>
                  <a:srgbClr val="FFFF00"/>
                </a:solidFill>
              </a:rPr>
              <a:t>“</a:t>
            </a:r>
            <a:r>
              <a:rPr lang="en-US">
                <a:solidFill>
                  <a:srgbClr val="FFFF00"/>
                </a:solidFill>
              </a:rPr>
              <a:t>Fifty percent of my mission </a:t>
            </a:r>
            <a:r>
              <a:rPr lang="en-US" smtClean="0">
                <a:solidFill>
                  <a:srgbClr val="FFFF00"/>
                </a:solidFill>
              </a:rPr>
              <a:t>is yet </a:t>
            </a:r>
            <a:r>
              <a:rPr lang="en-US">
                <a:solidFill>
                  <a:srgbClr val="FFFF00"/>
                </a:solidFill>
              </a:rPr>
              <a:t>to be completed” </a:t>
            </a:r>
            <a:r>
              <a:rPr lang="mr-IN">
                <a:solidFill>
                  <a:srgbClr val="FFFF00"/>
                </a:solidFill>
              </a:rPr>
              <a:t>–</a:t>
            </a:r>
            <a:r>
              <a:rPr lang="en-US">
                <a:solidFill>
                  <a:srgbClr val="FFFF00"/>
                </a:solidFill>
              </a:rPr>
              <a:t> Srila Prabhupada</a:t>
            </a:r>
          </a:p>
          <a:p>
            <a:endParaRPr lang="en-US"/>
          </a:p>
        </p:txBody>
      </p:sp>
    </p:spTree>
    <p:extLst>
      <p:ext uri="{BB962C8B-B14F-4D97-AF65-F5344CB8AC3E}">
        <p14:creationId xmlns:p14="http://schemas.microsoft.com/office/powerpoint/2010/main" val="13631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BACKGROUND * C- Current History</a:t>
            </a:r>
            <a:endParaRPr lang="en-US" b="1"/>
          </a:p>
        </p:txBody>
      </p:sp>
      <p:sp>
        <p:nvSpPr>
          <p:cNvPr id="3" name="Content Placeholder 2"/>
          <p:cNvSpPr>
            <a:spLocks noGrp="1"/>
          </p:cNvSpPr>
          <p:nvPr>
            <p:ph idx="1"/>
          </p:nvPr>
        </p:nvSpPr>
        <p:spPr>
          <a:xfrm>
            <a:off x="680321" y="2336872"/>
            <a:ext cx="9613861" cy="4521127"/>
          </a:xfrm>
        </p:spPr>
        <p:txBody>
          <a:bodyPr/>
          <a:lstStyle/>
          <a:p>
            <a:r>
              <a:rPr lang="en-US" dirty="0"/>
              <a:t>The </a:t>
            </a:r>
            <a:r>
              <a:rPr lang="en-US" dirty="0" smtClean="0">
                <a:solidFill>
                  <a:srgbClr val="FFFF00"/>
                </a:solidFill>
              </a:rPr>
              <a:t>OṀ </a:t>
            </a:r>
            <a:r>
              <a:rPr lang="en-US" dirty="0" err="1">
                <a:solidFill>
                  <a:srgbClr val="FFFF00"/>
                </a:solidFill>
              </a:rPr>
              <a:t>Śrī</a:t>
            </a:r>
            <a:r>
              <a:rPr lang="en-US" dirty="0">
                <a:solidFill>
                  <a:srgbClr val="FFFF00"/>
                </a:solidFill>
              </a:rPr>
              <a:t> Surabhi Campaign</a:t>
            </a:r>
            <a:r>
              <a:rPr lang="en-US" dirty="0"/>
              <a:t> invoking “global auspiciousness” is an initiative of the ISKCON Daiva Varnasrama Ministry (IDVM-India) &amp; the </a:t>
            </a:r>
            <a:r>
              <a:rPr lang="en-US" dirty="0" smtClean="0"/>
              <a:t>Ministry </a:t>
            </a:r>
            <a:r>
              <a:rPr lang="en-US" dirty="0"/>
              <a:t>for Cow </a:t>
            </a:r>
            <a:r>
              <a:rPr lang="en-US" dirty="0" smtClean="0"/>
              <a:t>Protection </a:t>
            </a:r>
            <a:r>
              <a:rPr lang="mr-IN" dirty="0" smtClean="0"/>
              <a:t>–</a:t>
            </a:r>
            <a:r>
              <a:rPr lang="en-US" dirty="0" smtClean="0"/>
              <a:t> India.</a:t>
            </a:r>
            <a:endParaRPr lang="en-US" dirty="0"/>
          </a:p>
          <a:p>
            <a:endParaRPr lang="en-US" dirty="0" smtClean="0"/>
          </a:p>
          <a:p>
            <a:r>
              <a:rPr lang="en-US" dirty="0" smtClean="0"/>
              <a:t>Both National Ministries of India, recognizing the importance and urgency to promote </a:t>
            </a:r>
            <a:r>
              <a:rPr lang="en-US" dirty="0" smtClean="0">
                <a:solidFill>
                  <a:srgbClr val="FFFF00"/>
                </a:solidFill>
              </a:rPr>
              <a:t>Cow </a:t>
            </a:r>
            <a:r>
              <a:rPr lang="en-US" dirty="0">
                <a:solidFill>
                  <a:srgbClr val="FFFF00"/>
                </a:solidFill>
              </a:rPr>
              <a:t>C</a:t>
            </a:r>
            <a:r>
              <a:rPr lang="en-US" dirty="0" smtClean="0">
                <a:solidFill>
                  <a:srgbClr val="FFFF00"/>
                </a:solidFill>
              </a:rPr>
              <a:t>ulture Awareness</a:t>
            </a:r>
            <a:r>
              <a:rPr lang="en-US" dirty="0" smtClean="0"/>
              <a:t>, joined hands to launch the campaign in India on January 1, 2015.</a:t>
            </a:r>
          </a:p>
          <a:p>
            <a:endParaRPr lang="en-US" dirty="0"/>
          </a:p>
          <a:p>
            <a:r>
              <a:rPr lang="en-US" dirty="0" smtClean="0"/>
              <a:t>Representatives from various</a:t>
            </a:r>
            <a:r>
              <a:rPr lang="en-US" dirty="0" smtClean="0">
                <a:solidFill>
                  <a:srgbClr val="FFFF00"/>
                </a:solidFill>
              </a:rPr>
              <a:t> NGOs and non-profits outside of India undertake a global joint venture</a:t>
            </a:r>
            <a:r>
              <a:rPr lang="en-US" dirty="0" smtClean="0"/>
              <a:t> to vigorously promote the </a:t>
            </a:r>
            <a:r>
              <a:rPr lang="en-US" dirty="0">
                <a:solidFill>
                  <a:srgbClr val="FFFF00"/>
                </a:solidFill>
              </a:rPr>
              <a:t>OṀ </a:t>
            </a:r>
            <a:r>
              <a:rPr lang="en-US" dirty="0" err="1">
                <a:solidFill>
                  <a:srgbClr val="FFFF00"/>
                </a:solidFill>
              </a:rPr>
              <a:t>Śrī</a:t>
            </a:r>
            <a:r>
              <a:rPr lang="en-US" dirty="0">
                <a:solidFill>
                  <a:srgbClr val="FFFF00"/>
                </a:solidFill>
              </a:rPr>
              <a:t> Surabhi </a:t>
            </a:r>
            <a:r>
              <a:rPr lang="en-US" dirty="0" smtClean="0">
                <a:solidFill>
                  <a:srgbClr val="FFFF00"/>
                </a:solidFill>
              </a:rPr>
              <a:t>Campaign</a:t>
            </a:r>
            <a:r>
              <a:rPr lang="en-US" dirty="0" smtClean="0"/>
              <a:t>.</a:t>
            </a:r>
            <a:endParaRPr lang="en-US" dirty="0"/>
          </a:p>
        </p:txBody>
      </p:sp>
    </p:spTree>
    <p:extLst>
      <p:ext uri="{BB962C8B-B14F-4D97-AF65-F5344CB8AC3E}">
        <p14:creationId xmlns:p14="http://schemas.microsoft.com/office/powerpoint/2010/main" val="9639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BACKGROUND D * GLOBAL CRISIS</a:t>
            </a:r>
            <a:endParaRPr lang="en-US" b="1" dirty="0"/>
          </a:p>
        </p:txBody>
      </p:sp>
      <p:sp>
        <p:nvSpPr>
          <p:cNvPr id="3" name="Content Placeholder 2"/>
          <p:cNvSpPr>
            <a:spLocks noGrp="1"/>
          </p:cNvSpPr>
          <p:nvPr>
            <p:ph idx="1"/>
          </p:nvPr>
        </p:nvSpPr>
        <p:spPr/>
        <p:txBody>
          <a:bodyPr>
            <a:normAutofit lnSpcReduction="10000"/>
          </a:bodyPr>
          <a:lstStyle/>
          <a:p>
            <a:endParaRPr lang="en-US" b="1" dirty="0"/>
          </a:p>
          <a:p>
            <a:pPr lvl="1"/>
            <a:r>
              <a:rPr lang="en-US" dirty="0" smtClean="0">
                <a:solidFill>
                  <a:srgbClr val="FFFF00"/>
                </a:solidFill>
              </a:rPr>
              <a:t>MODERNISM</a:t>
            </a:r>
            <a:r>
              <a:rPr lang="en-US" dirty="0" smtClean="0"/>
              <a:t> </a:t>
            </a:r>
            <a:r>
              <a:rPr lang="en-US" dirty="0"/>
              <a:t>(industrialization and urbanization) has disconnected individuals and society from land, cows, culture, tradition and spirituality. </a:t>
            </a:r>
            <a:endParaRPr lang="en-US" dirty="0" smtClean="0"/>
          </a:p>
          <a:p>
            <a:pPr lvl="1"/>
            <a:endParaRPr lang="en-US" dirty="0"/>
          </a:p>
          <a:p>
            <a:pPr lvl="1"/>
            <a:r>
              <a:rPr lang="en-US" dirty="0"/>
              <a:t>As a result, Modernism is </a:t>
            </a:r>
            <a:r>
              <a:rPr lang="en-US" dirty="0">
                <a:solidFill>
                  <a:srgbClr val="FFFF00"/>
                </a:solidFill>
              </a:rPr>
              <a:t>destroying</a:t>
            </a:r>
            <a:r>
              <a:rPr lang="en-US" dirty="0"/>
              <a:t> three cardinal values of prime importance in the Vedic culture, namely 1) the </a:t>
            </a:r>
            <a:r>
              <a:rPr lang="en-US" dirty="0">
                <a:solidFill>
                  <a:srgbClr val="FFFF00"/>
                </a:solidFill>
              </a:rPr>
              <a:t>Gift of </a:t>
            </a:r>
            <a:r>
              <a:rPr lang="en-US" dirty="0" smtClean="0">
                <a:solidFill>
                  <a:srgbClr val="FFFF00"/>
                </a:solidFill>
              </a:rPr>
              <a:t>Cows</a:t>
            </a:r>
            <a:r>
              <a:rPr lang="en-US" dirty="0" smtClean="0"/>
              <a:t>, </a:t>
            </a:r>
            <a:r>
              <a:rPr lang="en-US" dirty="0"/>
              <a:t>2) the </a:t>
            </a:r>
            <a:r>
              <a:rPr lang="en-US" dirty="0">
                <a:solidFill>
                  <a:srgbClr val="FFFF00"/>
                </a:solidFill>
              </a:rPr>
              <a:t>Gift of Land</a:t>
            </a:r>
            <a:r>
              <a:rPr lang="en-US" dirty="0"/>
              <a:t> and 3) the </a:t>
            </a:r>
            <a:r>
              <a:rPr lang="en-US" dirty="0">
                <a:solidFill>
                  <a:srgbClr val="FFFF00"/>
                </a:solidFill>
              </a:rPr>
              <a:t>Gift of Knowledge</a:t>
            </a:r>
            <a:r>
              <a:rPr lang="en-US" dirty="0" smtClean="0"/>
              <a:t>. These three Gifts of Nature correspond to three mothers: 1) Mother Surabhi, 2) Mother Bhumi and 3) Mother Sarasvati.</a:t>
            </a:r>
          </a:p>
          <a:p>
            <a:pPr lvl="1"/>
            <a:endParaRPr lang="en-US" dirty="0"/>
          </a:p>
          <a:p>
            <a:pPr lvl="1"/>
            <a:r>
              <a:rPr lang="en-US" dirty="0"/>
              <a:t>This creates an </a:t>
            </a:r>
            <a:r>
              <a:rPr lang="en-US" dirty="0">
                <a:solidFill>
                  <a:srgbClr val="FFFF00"/>
                </a:solidFill>
              </a:rPr>
              <a:t>unsustainable and artificial lifestyle</a:t>
            </a:r>
            <a:r>
              <a:rPr lang="en-US" dirty="0"/>
              <a:t> causing severe global economic and social problems, with </a:t>
            </a:r>
            <a:r>
              <a:rPr lang="en-US" dirty="0">
                <a:solidFill>
                  <a:srgbClr val="FFFF00"/>
                </a:solidFill>
              </a:rPr>
              <a:t>life-threatening ecological disasters</a:t>
            </a:r>
            <a:r>
              <a:rPr lang="en-US" dirty="0"/>
              <a:t>.</a:t>
            </a:r>
          </a:p>
          <a:p>
            <a:endParaRPr lang="en-US" dirty="0" smtClean="0"/>
          </a:p>
          <a:p>
            <a:endParaRPr lang="en-US" dirty="0"/>
          </a:p>
        </p:txBody>
      </p:sp>
    </p:spTree>
    <p:extLst>
      <p:ext uri="{BB962C8B-B14F-4D97-AF65-F5344CB8AC3E}">
        <p14:creationId xmlns:p14="http://schemas.microsoft.com/office/powerpoint/2010/main" val="2278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BACKGROUND * D- GLOBAL STATISTICS</a:t>
            </a:r>
            <a:endParaRPr lang="en-US" b="1" dirty="0"/>
          </a:p>
        </p:txBody>
      </p:sp>
      <p:sp>
        <p:nvSpPr>
          <p:cNvPr id="3" name="Content Placeholder 2"/>
          <p:cNvSpPr>
            <a:spLocks noGrp="1"/>
          </p:cNvSpPr>
          <p:nvPr>
            <p:ph idx="1"/>
          </p:nvPr>
        </p:nvSpPr>
        <p:spPr>
          <a:xfrm>
            <a:off x="680321" y="2093496"/>
            <a:ext cx="10484984" cy="4547936"/>
          </a:xfrm>
        </p:spPr>
        <p:txBody>
          <a:bodyPr>
            <a:normAutofit fontScale="92500"/>
          </a:bodyPr>
          <a:lstStyle/>
          <a:p>
            <a:r>
              <a:rPr lang="en-US" dirty="0"/>
              <a:t>More than </a:t>
            </a:r>
            <a:r>
              <a:rPr lang="en-US" dirty="0">
                <a:solidFill>
                  <a:srgbClr val="FFFF00"/>
                </a:solidFill>
              </a:rPr>
              <a:t>150 billion animals slaughtered every </a:t>
            </a:r>
            <a:r>
              <a:rPr lang="en-US" dirty="0" smtClean="0">
                <a:solidFill>
                  <a:srgbClr val="FFFF00"/>
                </a:solidFill>
              </a:rPr>
              <a:t>year</a:t>
            </a:r>
            <a:r>
              <a:rPr lang="en-US" dirty="0" smtClean="0"/>
              <a:t>. (1)</a:t>
            </a:r>
            <a:endParaRPr lang="en-GB" dirty="0"/>
          </a:p>
          <a:p>
            <a:r>
              <a:rPr lang="en-US" dirty="0">
                <a:solidFill>
                  <a:srgbClr val="FFFF00"/>
                </a:solidFill>
              </a:rPr>
              <a:t>Every year </a:t>
            </a:r>
            <a:r>
              <a:rPr lang="en-US" dirty="0"/>
              <a:t>in the world there are an estimated </a:t>
            </a:r>
            <a:r>
              <a:rPr lang="en-US" dirty="0">
                <a:solidFill>
                  <a:srgbClr val="FFFF00"/>
                </a:solidFill>
              </a:rPr>
              <a:t>40-50 million </a:t>
            </a:r>
            <a:r>
              <a:rPr lang="en-US" dirty="0" smtClean="0">
                <a:solidFill>
                  <a:srgbClr val="FFFF00"/>
                </a:solidFill>
              </a:rPr>
              <a:t>abortions.</a:t>
            </a:r>
            <a:r>
              <a:rPr lang="en-US" dirty="0" smtClean="0"/>
              <a:t> (2) </a:t>
            </a:r>
            <a:endParaRPr lang="en-GB" dirty="0"/>
          </a:p>
          <a:p>
            <a:r>
              <a:rPr lang="en-US" dirty="0">
                <a:solidFill>
                  <a:srgbClr val="FFFF00"/>
                </a:solidFill>
              </a:rPr>
              <a:t>Each year </a:t>
            </a:r>
            <a:r>
              <a:rPr lang="en-US" dirty="0"/>
              <a:t>approximately </a:t>
            </a:r>
            <a:r>
              <a:rPr lang="en-US" dirty="0">
                <a:solidFill>
                  <a:srgbClr val="FFFF00"/>
                </a:solidFill>
              </a:rPr>
              <a:t>one million people </a:t>
            </a:r>
            <a:r>
              <a:rPr lang="en-US" dirty="0"/>
              <a:t>die from </a:t>
            </a:r>
            <a:r>
              <a:rPr lang="en-US" dirty="0">
                <a:solidFill>
                  <a:srgbClr val="FFFF00"/>
                </a:solidFill>
              </a:rPr>
              <a:t>suicide</a:t>
            </a:r>
            <a:r>
              <a:rPr lang="en-US" dirty="0"/>
              <a:t>/one death every 40 seconds. </a:t>
            </a:r>
            <a:r>
              <a:rPr lang="en-US" dirty="0" smtClean="0"/>
              <a:t>(3)</a:t>
            </a:r>
            <a:endParaRPr lang="en-GB" dirty="0"/>
          </a:p>
          <a:p>
            <a:r>
              <a:rPr lang="en-US" dirty="0"/>
              <a:t>One </a:t>
            </a:r>
            <a:r>
              <a:rPr lang="en-US" dirty="0">
                <a:solidFill>
                  <a:srgbClr val="FFFF00"/>
                </a:solidFill>
              </a:rPr>
              <a:t>farmer’s suicide every 30 minutes (India</a:t>
            </a:r>
            <a:r>
              <a:rPr lang="en-US" dirty="0" smtClean="0">
                <a:solidFill>
                  <a:srgbClr val="FFFF00"/>
                </a:solidFill>
              </a:rPr>
              <a:t>).</a:t>
            </a:r>
            <a:r>
              <a:rPr lang="en-US" dirty="0" smtClean="0"/>
              <a:t> (4)</a:t>
            </a:r>
          </a:p>
          <a:p>
            <a:endParaRPr lang="en-US" dirty="0" smtClean="0"/>
          </a:p>
          <a:p>
            <a:r>
              <a:rPr lang="en-GB" dirty="0" smtClean="0"/>
              <a:t>(1) http</a:t>
            </a:r>
            <a:r>
              <a:rPr lang="en-GB" dirty="0"/>
              <a:t>://</a:t>
            </a:r>
            <a:r>
              <a:rPr lang="en-GB" dirty="0" err="1"/>
              <a:t>www.adaptt.org</a:t>
            </a:r>
            <a:r>
              <a:rPr lang="en-GB" dirty="0"/>
              <a:t>/about/the-kill-</a:t>
            </a:r>
            <a:r>
              <a:rPr lang="en-GB" dirty="0" err="1"/>
              <a:t>counter.html</a:t>
            </a:r>
            <a:endParaRPr lang="en-GB" dirty="0"/>
          </a:p>
          <a:p>
            <a:r>
              <a:rPr lang="en-GB" dirty="0" smtClean="0"/>
              <a:t>(2) http</a:t>
            </a:r>
            <a:r>
              <a:rPr lang="en-GB" dirty="0"/>
              <a:t>://</a:t>
            </a:r>
            <a:r>
              <a:rPr lang="en-GB" dirty="0" err="1"/>
              <a:t>www.worldometers.info</a:t>
            </a:r>
            <a:r>
              <a:rPr lang="en-GB" dirty="0"/>
              <a:t>/abortions/</a:t>
            </a:r>
          </a:p>
          <a:p>
            <a:r>
              <a:rPr lang="en-GB" dirty="0" smtClean="0"/>
              <a:t>(3) https</a:t>
            </a:r>
            <a:r>
              <a:rPr lang="en-GB" dirty="0"/>
              <a:t>://</a:t>
            </a:r>
            <a:r>
              <a:rPr lang="en-GB" dirty="0" err="1"/>
              <a:t>www.befrienders.org</a:t>
            </a:r>
            <a:r>
              <a:rPr lang="en-GB" dirty="0"/>
              <a:t>/suicide-statistics</a:t>
            </a:r>
          </a:p>
          <a:p>
            <a:r>
              <a:rPr lang="en-GB" dirty="0" smtClean="0"/>
              <a:t>(4) http</a:t>
            </a:r>
            <a:r>
              <a:rPr lang="en-GB" dirty="0"/>
              <a:t>://</a:t>
            </a:r>
            <a:r>
              <a:rPr lang="en-GB" dirty="0" err="1" smtClean="0"/>
              <a:t>www.thehindu.com</a:t>
            </a:r>
            <a:r>
              <a:rPr lang="en-GB" dirty="0" smtClean="0"/>
              <a:t>/todays-paper/</a:t>
            </a:r>
            <a:r>
              <a:rPr lang="en-GB" dirty="0" err="1" smtClean="0"/>
              <a:t>tp</a:t>
            </a:r>
            <a:r>
              <a:rPr lang="en-GB" dirty="0" smtClean="0"/>
              <a:t>-opinion/One-farmerrsquos-suicide-every-30-minutes/article14875521.ece</a:t>
            </a:r>
          </a:p>
          <a:p>
            <a:endParaRPr lang="en-GB" dirty="0"/>
          </a:p>
          <a:p>
            <a:endParaRPr lang="en-US" dirty="0"/>
          </a:p>
        </p:txBody>
      </p:sp>
    </p:spTree>
    <p:extLst>
      <p:ext uri="{BB962C8B-B14F-4D97-AF65-F5344CB8AC3E}">
        <p14:creationId xmlns:p14="http://schemas.microsoft.com/office/powerpoint/2010/main" val="6427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7" end="7"/>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BACKGROUND </a:t>
            </a:r>
            <a:r>
              <a:rPr lang="en-US" b="1" dirty="0" smtClean="0"/>
              <a:t>* D- </a:t>
            </a:r>
            <a:r>
              <a:rPr lang="en-US" b="1" dirty="0"/>
              <a:t>GLOBAL STATISTICS</a:t>
            </a:r>
          </a:p>
        </p:txBody>
      </p:sp>
      <p:sp>
        <p:nvSpPr>
          <p:cNvPr id="3" name="Content Placeholder 2"/>
          <p:cNvSpPr>
            <a:spLocks noGrp="1"/>
          </p:cNvSpPr>
          <p:nvPr>
            <p:ph idx="1"/>
          </p:nvPr>
        </p:nvSpPr>
        <p:spPr>
          <a:xfrm>
            <a:off x="680321" y="2336872"/>
            <a:ext cx="9613861" cy="4521127"/>
          </a:xfrm>
        </p:spPr>
        <p:txBody>
          <a:bodyPr>
            <a:normAutofit/>
          </a:bodyPr>
          <a:lstStyle/>
          <a:p>
            <a:r>
              <a:rPr lang="en-GB" dirty="0" smtClean="0">
                <a:solidFill>
                  <a:srgbClr val="FFFF00"/>
                </a:solidFill>
              </a:rPr>
              <a:t>“DAILY”  </a:t>
            </a:r>
            <a:r>
              <a:rPr lang="en-GB" dirty="0">
                <a:solidFill>
                  <a:srgbClr val="FFFF00"/>
                </a:solidFill>
              </a:rPr>
              <a:t>extinction</a:t>
            </a:r>
            <a:r>
              <a:rPr lang="en-GB" dirty="0"/>
              <a:t> is being inflicted upon </a:t>
            </a:r>
            <a:r>
              <a:rPr lang="en-GB" dirty="0">
                <a:solidFill>
                  <a:srgbClr val="FFFF00"/>
                </a:solidFill>
              </a:rPr>
              <a:t>150 to 200 species</a:t>
            </a:r>
            <a:r>
              <a:rPr lang="en-GB" dirty="0"/>
              <a:t> of plant, insect, bird and </a:t>
            </a:r>
            <a:r>
              <a:rPr lang="en-GB" dirty="0" smtClean="0"/>
              <a:t>mammal. </a:t>
            </a:r>
          </a:p>
          <a:p>
            <a:pPr lvl="0"/>
            <a:r>
              <a:rPr lang="en-US" dirty="0"/>
              <a:t>In 2016, more than </a:t>
            </a:r>
            <a:r>
              <a:rPr lang="en-US" dirty="0">
                <a:solidFill>
                  <a:srgbClr val="FFFF00"/>
                </a:solidFill>
              </a:rPr>
              <a:t>1.9 billion adults</a:t>
            </a:r>
            <a:r>
              <a:rPr lang="en-US" dirty="0"/>
              <a:t>, 18 years and older, were </a:t>
            </a:r>
            <a:r>
              <a:rPr lang="en-US" dirty="0">
                <a:solidFill>
                  <a:srgbClr val="FFFF00"/>
                </a:solidFill>
              </a:rPr>
              <a:t>overweight</a:t>
            </a:r>
            <a:r>
              <a:rPr lang="en-US" dirty="0"/>
              <a:t>. Of these over </a:t>
            </a:r>
            <a:r>
              <a:rPr lang="en-US" dirty="0">
                <a:solidFill>
                  <a:srgbClr val="FFFF00"/>
                </a:solidFill>
              </a:rPr>
              <a:t>650 million</a:t>
            </a:r>
            <a:r>
              <a:rPr lang="en-US" dirty="0"/>
              <a:t> were </a:t>
            </a:r>
            <a:r>
              <a:rPr lang="en-US" dirty="0">
                <a:solidFill>
                  <a:srgbClr val="FFFF00"/>
                </a:solidFill>
              </a:rPr>
              <a:t>obese</a:t>
            </a:r>
            <a:r>
              <a:rPr lang="en-US" dirty="0"/>
              <a:t>.</a:t>
            </a:r>
            <a:endParaRPr lang="en-GB" dirty="0"/>
          </a:p>
          <a:p>
            <a:r>
              <a:rPr lang="en-GB" dirty="0"/>
              <a:t>Globally, more than </a:t>
            </a:r>
            <a:r>
              <a:rPr lang="en-GB" dirty="0">
                <a:solidFill>
                  <a:srgbClr val="FFFF00"/>
                </a:solidFill>
              </a:rPr>
              <a:t>300 million people</a:t>
            </a:r>
            <a:r>
              <a:rPr lang="en-GB" dirty="0"/>
              <a:t> suffer from </a:t>
            </a:r>
            <a:r>
              <a:rPr lang="en-GB" dirty="0">
                <a:solidFill>
                  <a:srgbClr val="FFFF00"/>
                </a:solidFill>
              </a:rPr>
              <a:t>depression</a:t>
            </a:r>
            <a:r>
              <a:rPr lang="en-GB" dirty="0"/>
              <a:t>, and </a:t>
            </a:r>
            <a:r>
              <a:rPr lang="en-GB" dirty="0">
                <a:solidFill>
                  <a:srgbClr val="FFFF00"/>
                </a:solidFill>
              </a:rPr>
              <a:t>260 million</a:t>
            </a:r>
            <a:r>
              <a:rPr lang="en-GB" dirty="0"/>
              <a:t> suffer from </a:t>
            </a:r>
            <a:r>
              <a:rPr lang="en-GB" dirty="0">
                <a:solidFill>
                  <a:srgbClr val="FFFF00"/>
                </a:solidFill>
              </a:rPr>
              <a:t>anxiety </a:t>
            </a:r>
            <a:r>
              <a:rPr lang="en-GB" b="1" dirty="0" smtClean="0">
                <a:solidFill>
                  <a:srgbClr val="FFFF00"/>
                </a:solidFill>
              </a:rPr>
              <a:t>disorders.</a:t>
            </a:r>
            <a:endParaRPr lang="en-GB" dirty="0">
              <a:solidFill>
                <a:srgbClr val="FFFF00"/>
              </a:solidFill>
            </a:endParaRPr>
          </a:p>
          <a:p>
            <a:r>
              <a:rPr lang="en-GB" dirty="0" smtClean="0">
                <a:hlinkClick r:id="rId2"/>
              </a:rPr>
              <a:t>(1) https</a:t>
            </a:r>
            <a:r>
              <a:rPr lang="en-GB" dirty="0">
                <a:hlinkClick r:id="rId2"/>
              </a:rPr>
              <a:t>://</a:t>
            </a:r>
            <a:r>
              <a:rPr lang="en-GB" dirty="0" smtClean="0">
                <a:hlinkClick r:id="rId2"/>
              </a:rPr>
              <a:t>www.globalresearch.ca/global-species-extinction-humans-are-now-the-asteroid-hitting-the-earth/5649235</a:t>
            </a:r>
            <a:endParaRPr lang="en-GB" dirty="0"/>
          </a:p>
          <a:p>
            <a:r>
              <a:rPr lang="en-US" u="sng" dirty="0" smtClean="0">
                <a:hlinkClick r:id="rId3"/>
              </a:rPr>
              <a:t>(2) http</a:t>
            </a:r>
            <a:r>
              <a:rPr lang="en-US" u="sng" dirty="0">
                <a:hlinkClick r:id="rId3"/>
              </a:rPr>
              <a:t>://www.who.int/mediacentre/factsheets/fs311/en</a:t>
            </a:r>
            <a:r>
              <a:rPr lang="en-US" u="sng" dirty="0" smtClean="0">
                <a:hlinkClick r:id="rId3"/>
              </a:rPr>
              <a:t>/</a:t>
            </a:r>
            <a:endParaRPr lang="en-US" u="sng" dirty="0" smtClean="0"/>
          </a:p>
          <a:p>
            <a:r>
              <a:rPr lang="en-US" u="sng" dirty="0"/>
              <a:t>(3) </a:t>
            </a:r>
            <a:r>
              <a:rPr lang="en-US" u="sng" dirty="0">
                <a:hlinkClick r:id="rId4"/>
              </a:rPr>
              <a:t>http://fortune.com/2017/10/10/world-mental-health-day-2017-workplace-depression-anxiety</a:t>
            </a:r>
            <a:r>
              <a:rPr lang="en-US" u="sng" dirty="0" smtClean="0">
                <a:hlinkClick r:id="rId4"/>
              </a:rPr>
              <a:t>/</a:t>
            </a:r>
            <a:r>
              <a:rPr lang="en-US" u="sng" dirty="0" smtClean="0"/>
              <a:t> </a:t>
            </a:r>
            <a:endParaRPr lang="en-GB" dirty="0"/>
          </a:p>
          <a:p>
            <a:endParaRPr lang="en-US" dirty="0"/>
          </a:p>
        </p:txBody>
      </p:sp>
    </p:spTree>
    <p:extLst>
      <p:ext uri="{BB962C8B-B14F-4D97-AF65-F5344CB8AC3E}">
        <p14:creationId xmlns:p14="http://schemas.microsoft.com/office/powerpoint/2010/main" val="72556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INVOCATION</a:t>
            </a:r>
            <a:endParaRPr lang="en-US" b="1" dirty="0"/>
          </a:p>
        </p:txBody>
      </p:sp>
      <p:sp>
        <p:nvSpPr>
          <p:cNvPr id="3" name="Content Placeholder 2"/>
          <p:cNvSpPr>
            <a:spLocks noGrp="1"/>
          </p:cNvSpPr>
          <p:nvPr>
            <p:ph idx="1"/>
          </p:nvPr>
        </p:nvSpPr>
        <p:spPr>
          <a:xfrm>
            <a:off x="680321" y="2336873"/>
            <a:ext cx="9613861" cy="4028758"/>
          </a:xfrm>
        </p:spPr>
        <p:txBody>
          <a:bodyPr>
            <a:normAutofit/>
          </a:bodyPr>
          <a:lstStyle/>
          <a:p>
            <a:endParaRPr lang="en-US" dirty="0"/>
          </a:p>
          <a:p>
            <a:pPr algn="ctr"/>
            <a:r>
              <a:rPr lang="en-GB" sz="2800" dirty="0" err="1"/>
              <a:t>namo</a:t>
            </a:r>
            <a:r>
              <a:rPr lang="en-GB" sz="2800" dirty="0"/>
              <a:t> </a:t>
            </a:r>
            <a:r>
              <a:rPr lang="en-GB" sz="2800" dirty="0" err="1"/>
              <a:t>brahmaṇya-devāya</a:t>
            </a:r>
            <a:r>
              <a:rPr lang="en-GB" sz="2800" dirty="0"/>
              <a:t> go-</a:t>
            </a:r>
            <a:r>
              <a:rPr lang="en-GB" sz="2800" dirty="0" err="1"/>
              <a:t>brāhmaṇa</a:t>
            </a:r>
            <a:r>
              <a:rPr lang="en-GB" sz="2800" dirty="0"/>
              <a:t>-</a:t>
            </a:r>
            <a:r>
              <a:rPr lang="en-GB" sz="2800" dirty="0" err="1"/>
              <a:t>hitāya</a:t>
            </a:r>
            <a:r>
              <a:rPr lang="en-GB" sz="2800" dirty="0"/>
              <a:t> </a:t>
            </a:r>
            <a:r>
              <a:rPr lang="en-GB" sz="2800" dirty="0" smtClean="0"/>
              <a:t>ca</a:t>
            </a:r>
            <a:r>
              <a:rPr lang="en-US" sz="2800" dirty="0"/>
              <a:t/>
            </a:r>
            <a:br>
              <a:rPr lang="en-US" sz="2800" dirty="0"/>
            </a:br>
            <a:r>
              <a:rPr lang="en-GB" sz="2800" dirty="0"/>
              <a:t> </a:t>
            </a:r>
            <a:r>
              <a:rPr lang="en-GB" sz="2800" dirty="0" err="1" smtClean="0"/>
              <a:t>jagat</a:t>
            </a:r>
            <a:r>
              <a:rPr lang="en-GB" sz="2800" dirty="0" err="1"/>
              <a:t>-</a:t>
            </a:r>
            <a:r>
              <a:rPr lang="en-GB" sz="2800" dirty="0" err="1" smtClean="0"/>
              <a:t>hitāya</a:t>
            </a:r>
            <a:r>
              <a:rPr lang="en-GB" sz="2800" dirty="0" smtClean="0"/>
              <a:t> </a:t>
            </a:r>
            <a:r>
              <a:rPr lang="en-GB" sz="2800" dirty="0" err="1"/>
              <a:t>kṛṣṇāya</a:t>
            </a:r>
            <a:r>
              <a:rPr lang="en-GB" sz="2800" dirty="0"/>
              <a:t> </a:t>
            </a:r>
            <a:r>
              <a:rPr lang="en-GB" sz="2800" dirty="0" err="1"/>
              <a:t>govindāya</a:t>
            </a:r>
            <a:r>
              <a:rPr lang="en-GB" sz="2800" dirty="0"/>
              <a:t> </a:t>
            </a:r>
            <a:r>
              <a:rPr lang="en-GB" sz="2800" dirty="0" err="1"/>
              <a:t>namo</a:t>
            </a:r>
            <a:r>
              <a:rPr lang="en-GB" sz="2800" dirty="0"/>
              <a:t> </a:t>
            </a:r>
            <a:r>
              <a:rPr lang="en-GB" sz="2800" dirty="0" err="1" smtClean="0"/>
              <a:t>namaḥ</a:t>
            </a:r>
            <a:endParaRPr lang="en-US" dirty="0" smtClean="0"/>
          </a:p>
          <a:p>
            <a:pPr algn="ctr"/>
            <a:endParaRPr lang="en-US" dirty="0"/>
          </a:p>
          <a:p>
            <a:pPr algn="ctr"/>
            <a:r>
              <a:rPr lang="en-US" sz="2800" dirty="0"/>
              <a:t>"My Lord, You are the well-wisher of the cows and the </a:t>
            </a:r>
            <a:r>
              <a:rPr lang="en-US" sz="2800" dirty="0" err="1" smtClean="0"/>
              <a:t>brahmanas</a:t>
            </a:r>
            <a:r>
              <a:rPr lang="en-US" sz="2800" dirty="0"/>
              <a:t>, and You are the well-wisher of the entire human society and world." </a:t>
            </a:r>
            <a:endParaRPr lang="en-US" sz="2800" dirty="0" smtClean="0"/>
          </a:p>
          <a:p>
            <a:pPr algn="ctr"/>
            <a:r>
              <a:rPr lang="en-US" dirty="0" smtClean="0"/>
              <a:t>(Vishnu </a:t>
            </a:r>
            <a:r>
              <a:rPr lang="en-US" dirty="0" err="1" smtClean="0"/>
              <a:t>Purana</a:t>
            </a:r>
            <a:r>
              <a:rPr lang="en-US" dirty="0" smtClean="0"/>
              <a:t> </a:t>
            </a:r>
            <a:r>
              <a:rPr lang="en-US" dirty="0"/>
              <a:t>1.19.65)</a:t>
            </a:r>
          </a:p>
        </p:txBody>
      </p:sp>
    </p:spTree>
    <p:extLst>
      <p:ext uri="{BB962C8B-B14F-4D97-AF65-F5344CB8AC3E}">
        <p14:creationId xmlns:p14="http://schemas.microsoft.com/office/powerpoint/2010/main" val="8599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MISSION</a:t>
            </a:r>
            <a:endParaRPr lang="en-US" b="1"/>
          </a:p>
        </p:txBody>
      </p:sp>
      <p:sp>
        <p:nvSpPr>
          <p:cNvPr id="3" name="Content Placeholder 2"/>
          <p:cNvSpPr>
            <a:spLocks noGrp="1"/>
          </p:cNvSpPr>
          <p:nvPr>
            <p:ph idx="1"/>
          </p:nvPr>
        </p:nvSpPr>
        <p:spPr>
          <a:xfrm>
            <a:off x="680321" y="2336872"/>
            <a:ext cx="9613861" cy="4400103"/>
          </a:xfrm>
        </p:spPr>
        <p:txBody>
          <a:bodyPr>
            <a:normAutofit/>
          </a:bodyPr>
          <a:lstStyle/>
          <a:p>
            <a:r>
              <a:rPr lang="en-US" dirty="0" smtClean="0"/>
              <a:t>From </a:t>
            </a:r>
            <a:r>
              <a:rPr lang="en-US" dirty="0"/>
              <a:t>January 1, 2015 to November 2, 2027, </a:t>
            </a:r>
            <a:r>
              <a:rPr lang="en-US" dirty="0" smtClean="0"/>
              <a:t>we commemorate an </a:t>
            </a:r>
            <a:r>
              <a:rPr lang="en-US" dirty="0"/>
              <a:t>unprecedented </a:t>
            </a:r>
            <a:r>
              <a:rPr lang="en-US" dirty="0" smtClean="0">
                <a:solidFill>
                  <a:srgbClr val="FFFF00"/>
                </a:solidFill>
              </a:rPr>
              <a:t>Era </a:t>
            </a:r>
            <a:r>
              <a:rPr lang="en-US" dirty="0">
                <a:solidFill>
                  <a:srgbClr val="FFFF00"/>
                </a:solidFill>
              </a:rPr>
              <a:t>of ISKCON Golden Jubilee E</a:t>
            </a:r>
            <a:r>
              <a:rPr lang="en-US" dirty="0" smtClean="0">
                <a:solidFill>
                  <a:srgbClr val="FFFF00"/>
                </a:solidFill>
              </a:rPr>
              <a:t>vents</a:t>
            </a:r>
            <a:r>
              <a:rPr lang="en-US" dirty="0" smtClean="0"/>
              <a:t> thus giving us a golden opportunity to globally promote the concepts and principles of an </a:t>
            </a:r>
            <a:r>
              <a:rPr lang="en-US" dirty="0">
                <a:solidFill>
                  <a:srgbClr val="FFFF00"/>
                </a:solidFill>
              </a:rPr>
              <a:t>A</a:t>
            </a:r>
            <a:r>
              <a:rPr lang="en-US" dirty="0" smtClean="0">
                <a:solidFill>
                  <a:srgbClr val="FFFF00"/>
                </a:solidFill>
              </a:rPr>
              <a:t>grarian Vedic Culture</a:t>
            </a:r>
            <a:r>
              <a:rPr lang="en-US" dirty="0" smtClean="0"/>
              <a:t>.</a:t>
            </a:r>
          </a:p>
          <a:p>
            <a:pPr algn="just"/>
            <a:endParaRPr lang="en-US" dirty="0" smtClean="0"/>
          </a:p>
          <a:p>
            <a:r>
              <a:rPr lang="en-US" dirty="0"/>
              <a:t>Our </a:t>
            </a:r>
            <a:r>
              <a:rPr lang="en-US" dirty="0" smtClean="0"/>
              <a:t>twelve-year </a:t>
            </a:r>
            <a:r>
              <a:rPr lang="en-US" dirty="0"/>
              <a:t>marathon </a:t>
            </a:r>
            <a:r>
              <a:rPr lang="en-US" dirty="0" smtClean="0"/>
              <a:t>aims </a:t>
            </a:r>
            <a:r>
              <a:rPr lang="en-US" dirty="0"/>
              <a:t>at giving total protection to all forms of </a:t>
            </a:r>
            <a:r>
              <a:rPr lang="en-US" dirty="0" smtClean="0"/>
              <a:t>life, especially Mother Surabhi, by promoting a </a:t>
            </a:r>
            <a:r>
              <a:rPr lang="en-US" dirty="0" smtClean="0">
                <a:solidFill>
                  <a:srgbClr val="FFFF00"/>
                </a:solidFill>
              </a:rPr>
              <a:t>universal Cow Based </a:t>
            </a:r>
            <a:r>
              <a:rPr lang="en-US" dirty="0">
                <a:solidFill>
                  <a:srgbClr val="FFFF00"/>
                </a:solidFill>
              </a:rPr>
              <a:t>C</a:t>
            </a:r>
            <a:r>
              <a:rPr lang="en-US" dirty="0" smtClean="0">
                <a:solidFill>
                  <a:srgbClr val="FFFF00"/>
                </a:solidFill>
              </a:rPr>
              <a:t>ulture, traditional education, sustainable economy and lifestyle</a:t>
            </a:r>
            <a:r>
              <a:rPr lang="en-US" dirty="0" smtClean="0"/>
              <a:t> for global peace &amp; prosperity all based on the teachings of the Bhagavad-gita and Srimad-Bhagavatam.</a:t>
            </a:r>
            <a:r>
              <a:rPr lang="en-US" dirty="0"/>
              <a:t/>
            </a:r>
            <a:br>
              <a:rPr lang="en-US" dirty="0"/>
            </a:br>
            <a:endParaRPr lang="en-US" dirty="0"/>
          </a:p>
        </p:txBody>
      </p:sp>
    </p:spTree>
    <p:extLst>
      <p:ext uri="{BB962C8B-B14F-4D97-AF65-F5344CB8AC3E}">
        <p14:creationId xmlns:p14="http://schemas.microsoft.com/office/powerpoint/2010/main" val="14604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QUOTES FROM SRILA PRABHUPADA</a:t>
            </a:r>
            <a:endParaRPr lang="en-US" b="1"/>
          </a:p>
        </p:txBody>
      </p:sp>
      <p:sp>
        <p:nvSpPr>
          <p:cNvPr id="3" name="Content Placeholder 2"/>
          <p:cNvSpPr>
            <a:spLocks noGrp="1"/>
          </p:cNvSpPr>
          <p:nvPr>
            <p:ph idx="1"/>
          </p:nvPr>
        </p:nvSpPr>
        <p:spPr/>
        <p:txBody>
          <a:bodyPr>
            <a:normAutofit/>
          </a:bodyPr>
          <a:lstStyle/>
          <a:p>
            <a:pPr algn="just"/>
            <a:endParaRPr lang="en-US" dirty="0" smtClean="0"/>
          </a:p>
          <a:p>
            <a:pPr algn="just"/>
            <a:endParaRPr lang="en-US" dirty="0"/>
          </a:p>
          <a:p>
            <a:pPr algn="just"/>
            <a:r>
              <a:rPr lang="en-US" dirty="0" smtClean="0"/>
              <a:t>“Therefore </a:t>
            </a:r>
            <a:r>
              <a:rPr lang="en-US" dirty="0"/>
              <a:t>the world is suffering, so much sinful activities. </a:t>
            </a:r>
            <a:r>
              <a:rPr lang="en-US" dirty="0">
                <a:solidFill>
                  <a:srgbClr val="FFFF00"/>
                </a:solidFill>
              </a:rPr>
              <a:t>The greatest sinful activity is cow slaughter</a:t>
            </a:r>
            <a:r>
              <a:rPr lang="en-US" dirty="0"/>
              <a:t>, and they are committing. They do not know what will be the result.” </a:t>
            </a:r>
            <a:r>
              <a:rPr lang="en-US" dirty="0" smtClean="0"/>
              <a:t>[</a:t>
            </a:r>
            <a:r>
              <a:rPr lang="en-US" dirty="0"/>
              <a:t>February 19, 1977, Mayapur</a:t>
            </a:r>
            <a:r>
              <a:rPr lang="en-US" dirty="0" smtClean="0"/>
              <a:t>]</a:t>
            </a:r>
          </a:p>
          <a:p>
            <a:pPr algn="just"/>
            <a:endParaRPr lang="en-US" dirty="0"/>
          </a:p>
        </p:txBody>
      </p:sp>
    </p:spTree>
    <p:extLst>
      <p:ext uri="{BB962C8B-B14F-4D97-AF65-F5344CB8AC3E}">
        <p14:creationId xmlns:p14="http://schemas.microsoft.com/office/powerpoint/2010/main" val="1940096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QUOTES FROM SRILA PRABHUPADA</a:t>
            </a:r>
          </a:p>
        </p:txBody>
      </p:sp>
      <p:sp>
        <p:nvSpPr>
          <p:cNvPr id="3" name="Content Placeholder 2"/>
          <p:cNvSpPr>
            <a:spLocks noGrp="1"/>
          </p:cNvSpPr>
          <p:nvPr>
            <p:ph idx="1"/>
          </p:nvPr>
        </p:nvSpPr>
        <p:spPr/>
        <p:txBody>
          <a:bodyPr/>
          <a:lstStyle/>
          <a:p>
            <a:endParaRPr lang="en-US" dirty="0"/>
          </a:p>
          <a:p>
            <a:endParaRPr lang="en-US" dirty="0"/>
          </a:p>
          <a:p>
            <a:pPr algn="just"/>
            <a:r>
              <a:rPr lang="en-US" dirty="0" smtClean="0">
                <a:solidFill>
                  <a:srgbClr val="FFFF00"/>
                </a:solidFill>
              </a:rPr>
              <a:t>“</a:t>
            </a:r>
            <a:r>
              <a:rPr lang="en-US" dirty="0">
                <a:solidFill>
                  <a:srgbClr val="FFFF00"/>
                </a:solidFill>
              </a:rPr>
              <a:t>The killing of cows</a:t>
            </a:r>
            <a:r>
              <a:rPr lang="en-US" dirty="0"/>
              <a:t> by human society </a:t>
            </a:r>
            <a:r>
              <a:rPr lang="en-US" dirty="0">
                <a:solidFill>
                  <a:srgbClr val="FFFF00"/>
                </a:solidFill>
              </a:rPr>
              <a:t>is one of the grossest suicidal policies</a:t>
            </a:r>
            <a:r>
              <a:rPr lang="en-US" dirty="0"/>
              <a:t> and those who are anxious to cultivate the human spirit must turn their attention first toward the question of cow protection</a:t>
            </a:r>
            <a:r>
              <a:rPr lang="en-US" dirty="0" smtClean="0"/>
              <a:t>.” [</a:t>
            </a:r>
            <a:r>
              <a:rPr lang="en-US" dirty="0"/>
              <a:t>Light of the </a:t>
            </a:r>
            <a:r>
              <a:rPr lang="en-US" dirty="0" err="1"/>
              <a:t>Bhagavat</a:t>
            </a:r>
            <a:r>
              <a:rPr lang="en-US" dirty="0"/>
              <a:t>, 27]</a:t>
            </a:r>
          </a:p>
          <a:p>
            <a:endParaRPr lang="en-US" dirty="0"/>
          </a:p>
        </p:txBody>
      </p:sp>
    </p:spTree>
    <p:extLst>
      <p:ext uri="{BB962C8B-B14F-4D97-AF65-F5344CB8AC3E}">
        <p14:creationId xmlns:p14="http://schemas.microsoft.com/office/powerpoint/2010/main" val="773619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QUOTES FROM SRILA PRABHUPADA</a:t>
            </a:r>
            <a:endParaRPr lang="en-US"/>
          </a:p>
        </p:txBody>
      </p:sp>
      <p:sp>
        <p:nvSpPr>
          <p:cNvPr id="3" name="Content Placeholder 2"/>
          <p:cNvSpPr>
            <a:spLocks noGrp="1"/>
          </p:cNvSpPr>
          <p:nvPr>
            <p:ph idx="1"/>
          </p:nvPr>
        </p:nvSpPr>
        <p:spPr/>
        <p:txBody>
          <a:bodyPr/>
          <a:lstStyle/>
          <a:p>
            <a:endParaRPr lang="en-US" i="1" dirty="0" smtClean="0"/>
          </a:p>
          <a:p>
            <a:endParaRPr lang="en-US" i="1" dirty="0"/>
          </a:p>
          <a:p>
            <a:r>
              <a:rPr lang="en-US" dirty="0" smtClean="0"/>
              <a:t>“There </a:t>
            </a:r>
            <a:r>
              <a:rPr lang="en-US" dirty="0"/>
              <a:t>should be a thorough </a:t>
            </a:r>
            <a:r>
              <a:rPr lang="en-US" dirty="0">
                <a:solidFill>
                  <a:srgbClr val="FFFF00"/>
                </a:solidFill>
              </a:rPr>
              <a:t>overhauling of the social system</a:t>
            </a:r>
            <a:r>
              <a:rPr lang="en-US" dirty="0"/>
              <a:t>, and society should revert to the Vedic principles, that is, the four </a:t>
            </a:r>
            <a:r>
              <a:rPr lang="en-US" dirty="0" err="1"/>
              <a:t>varnas</a:t>
            </a:r>
            <a:r>
              <a:rPr lang="en-US" dirty="0"/>
              <a:t> and the four </a:t>
            </a:r>
            <a:r>
              <a:rPr lang="en-US" dirty="0" err="1"/>
              <a:t>asramas</a:t>
            </a:r>
            <a:r>
              <a:rPr lang="en-US" dirty="0"/>
              <a:t>.” [SB.4.29.54]</a:t>
            </a:r>
            <a:br>
              <a:rPr lang="en-US" dirty="0"/>
            </a:br>
            <a:endParaRPr lang="en-US" dirty="0"/>
          </a:p>
          <a:p>
            <a:endParaRPr lang="en-US" dirty="0"/>
          </a:p>
        </p:txBody>
      </p:sp>
    </p:spTree>
    <p:extLst>
      <p:ext uri="{BB962C8B-B14F-4D97-AF65-F5344CB8AC3E}">
        <p14:creationId xmlns:p14="http://schemas.microsoft.com/office/powerpoint/2010/main" val="688213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QUOTES FROM SRILA PRABHUPADA</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solidFill>
                  <a:srgbClr val="FFFF00"/>
                </a:solidFill>
              </a:rPr>
              <a:t>“</a:t>
            </a:r>
            <a:r>
              <a:rPr lang="en-US" dirty="0">
                <a:solidFill>
                  <a:srgbClr val="FFFF00"/>
                </a:solidFill>
              </a:rPr>
              <a:t>This Krishna consciousness movement is for the protection of </a:t>
            </a:r>
            <a:r>
              <a:rPr lang="en-US" dirty="0" err="1">
                <a:solidFill>
                  <a:srgbClr val="FFFF00"/>
                </a:solidFill>
              </a:rPr>
              <a:t>brahminical</a:t>
            </a:r>
            <a:r>
              <a:rPr lang="en-US" dirty="0">
                <a:solidFill>
                  <a:srgbClr val="FFFF00"/>
                </a:solidFill>
              </a:rPr>
              <a:t> culture and cows.</a:t>
            </a:r>
            <a:r>
              <a:rPr lang="en-US" dirty="0"/>
              <a:t> Then automatically the peace of the world will come, if (these) two things are done. This is Vedic literature. They pick up the essence of the things, and all other things follow.” </a:t>
            </a:r>
            <a:endParaRPr lang="en-GB" dirty="0"/>
          </a:p>
          <a:p>
            <a:r>
              <a:rPr lang="en-US" b="1" dirty="0" smtClean="0"/>
              <a:t>[Lecture</a:t>
            </a:r>
            <a:r>
              <a:rPr lang="en-US" b="1" dirty="0"/>
              <a:t>, December 4, 1968, Los </a:t>
            </a:r>
            <a:r>
              <a:rPr lang="en-US" b="1" dirty="0" smtClean="0"/>
              <a:t>Angeles]</a:t>
            </a:r>
            <a:endParaRPr lang="en-GB" dirty="0"/>
          </a:p>
          <a:p>
            <a:endParaRPr lang="en-US" dirty="0"/>
          </a:p>
        </p:txBody>
      </p:sp>
    </p:spTree>
    <p:extLst>
      <p:ext uri="{BB962C8B-B14F-4D97-AF65-F5344CB8AC3E}">
        <p14:creationId xmlns:p14="http://schemas.microsoft.com/office/powerpoint/2010/main" val="1817175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GLOBAL STRATEGY</a:t>
            </a:r>
            <a:endParaRPr lang="en-US" b="1"/>
          </a:p>
        </p:txBody>
      </p:sp>
      <p:sp>
        <p:nvSpPr>
          <p:cNvPr id="3" name="Content Placeholder 2"/>
          <p:cNvSpPr>
            <a:spLocks noGrp="1"/>
          </p:cNvSpPr>
          <p:nvPr>
            <p:ph idx="1"/>
          </p:nvPr>
        </p:nvSpPr>
        <p:spPr>
          <a:xfrm>
            <a:off x="680321" y="2336873"/>
            <a:ext cx="9613861" cy="4386656"/>
          </a:xfrm>
        </p:spPr>
        <p:txBody>
          <a:bodyPr>
            <a:normAutofit/>
          </a:bodyPr>
          <a:lstStyle/>
          <a:p>
            <a:pPr algn="just"/>
            <a:r>
              <a:rPr lang="en-US" dirty="0" smtClean="0"/>
              <a:t>During </a:t>
            </a:r>
            <a:r>
              <a:rPr lang="en-US" dirty="0"/>
              <a:t>the twelve-year campaign (2015 to 2027), Continental Campaign </a:t>
            </a:r>
            <a:r>
              <a:rPr lang="en-US" dirty="0" smtClean="0"/>
              <a:t>Directors</a:t>
            </a:r>
            <a:r>
              <a:rPr lang="en-US" dirty="0"/>
              <a:t> will systematically introduce and propagate </a:t>
            </a:r>
            <a:r>
              <a:rPr lang="en-US" dirty="0" smtClean="0"/>
              <a:t>the </a:t>
            </a:r>
            <a:r>
              <a:rPr lang="en-US" dirty="0">
                <a:solidFill>
                  <a:srgbClr val="FFFF00"/>
                </a:solidFill>
              </a:rPr>
              <a:t>OṀ </a:t>
            </a:r>
            <a:r>
              <a:rPr lang="en-US" dirty="0" err="1">
                <a:solidFill>
                  <a:srgbClr val="FFFF00"/>
                </a:solidFill>
              </a:rPr>
              <a:t>Śrī</a:t>
            </a:r>
            <a:r>
              <a:rPr lang="en-US" dirty="0">
                <a:solidFill>
                  <a:srgbClr val="FFFF00"/>
                </a:solidFill>
              </a:rPr>
              <a:t> Surabhi Campaign</a:t>
            </a:r>
            <a:r>
              <a:rPr lang="en-US" dirty="0" smtClean="0"/>
              <a:t> </a:t>
            </a:r>
            <a:r>
              <a:rPr lang="en-US" dirty="0"/>
              <a:t>in their respective continents</a:t>
            </a:r>
            <a:r>
              <a:rPr lang="en-US" dirty="0" smtClean="0"/>
              <a:t>.</a:t>
            </a:r>
          </a:p>
          <a:p>
            <a:pPr algn="just"/>
            <a:endParaRPr lang="en-US" dirty="0" smtClean="0"/>
          </a:p>
          <a:p>
            <a:pPr algn="just"/>
            <a:r>
              <a:rPr lang="en-US" dirty="0" smtClean="0"/>
              <a:t>The</a:t>
            </a:r>
            <a:r>
              <a:rPr lang="en-US" dirty="0"/>
              <a:t> Continental </a:t>
            </a:r>
            <a:r>
              <a:rPr lang="en-US" dirty="0" smtClean="0"/>
              <a:t>Campaign Directors </a:t>
            </a:r>
            <a:r>
              <a:rPr lang="en-US" dirty="0"/>
              <a:t>will select individuals to become National Campaign </a:t>
            </a:r>
            <a:r>
              <a:rPr lang="en-US" dirty="0" smtClean="0"/>
              <a:t>Directors </a:t>
            </a:r>
            <a:r>
              <a:rPr lang="en-US" dirty="0"/>
              <a:t>and will train devotees who will travel and make presentations </a:t>
            </a:r>
            <a:r>
              <a:rPr lang="en-US" dirty="0" smtClean="0"/>
              <a:t>promoting </a:t>
            </a:r>
            <a:r>
              <a:rPr lang="en-US" dirty="0"/>
              <a:t>the objectives of the </a:t>
            </a:r>
            <a:r>
              <a:rPr lang="en-US" dirty="0">
                <a:solidFill>
                  <a:srgbClr val="FFFF00"/>
                </a:solidFill>
              </a:rPr>
              <a:t>OṀ </a:t>
            </a:r>
            <a:r>
              <a:rPr lang="en-US" dirty="0" err="1">
                <a:solidFill>
                  <a:srgbClr val="FFFF00"/>
                </a:solidFill>
              </a:rPr>
              <a:t>Śrī</a:t>
            </a:r>
            <a:r>
              <a:rPr lang="en-US" dirty="0">
                <a:solidFill>
                  <a:srgbClr val="FFFF00"/>
                </a:solidFill>
              </a:rPr>
              <a:t> Surabhi </a:t>
            </a:r>
            <a:r>
              <a:rPr lang="en-US" dirty="0" smtClean="0">
                <a:solidFill>
                  <a:srgbClr val="FFFF00"/>
                </a:solidFill>
              </a:rPr>
              <a:t>Campaign</a:t>
            </a:r>
            <a:r>
              <a:rPr lang="en-US" dirty="0" smtClean="0"/>
              <a:t>.</a:t>
            </a:r>
          </a:p>
          <a:p>
            <a:pPr algn="just"/>
            <a:endParaRPr lang="en-US" dirty="0" smtClean="0"/>
          </a:p>
          <a:p>
            <a:pPr algn="just"/>
            <a:r>
              <a:rPr lang="en-US" dirty="0" smtClean="0"/>
              <a:t>Through the </a:t>
            </a:r>
            <a:r>
              <a:rPr lang="en-US" dirty="0" err="1">
                <a:solidFill>
                  <a:srgbClr val="FFFF00"/>
                </a:solidFill>
              </a:rPr>
              <a:t>Śrī</a:t>
            </a:r>
            <a:r>
              <a:rPr lang="en-US" dirty="0">
                <a:solidFill>
                  <a:srgbClr val="FFFF00"/>
                </a:solidFill>
              </a:rPr>
              <a:t> </a:t>
            </a:r>
            <a:r>
              <a:rPr lang="en-US" dirty="0" smtClean="0">
                <a:solidFill>
                  <a:srgbClr val="FFFF00"/>
                </a:solidFill>
              </a:rPr>
              <a:t>Surabhi Global</a:t>
            </a:r>
            <a:r>
              <a:rPr lang="en-US" dirty="0" smtClean="0"/>
              <a:t> initiative, </a:t>
            </a:r>
            <a:r>
              <a:rPr lang="en-US" dirty="0" smtClean="0">
                <a:solidFill>
                  <a:srgbClr val="FFFF00"/>
                </a:solidFill>
              </a:rPr>
              <a:t>Serve Surabhi Members</a:t>
            </a:r>
            <a:r>
              <a:rPr lang="en-US" dirty="0" smtClean="0"/>
              <a:t> and </a:t>
            </a:r>
            <a:r>
              <a:rPr lang="en-US" dirty="0" smtClean="0">
                <a:solidFill>
                  <a:srgbClr val="FFFF00"/>
                </a:solidFill>
              </a:rPr>
              <a:t>Serve Surabhi Teams</a:t>
            </a:r>
            <a:r>
              <a:rPr lang="en-US" dirty="0" smtClean="0"/>
              <a:t> will help spread the Surabhi Campaign. </a:t>
            </a:r>
            <a:endParaRPr lang="en-US" dirty="0"/>
          </a:p>
        </p:txBody>
      </p:sp>
    </p:spTree>
    <p:extLst>
      <p:ext uri="{BB962C8B-B14F-4D97-AF65-F5344CB8AC3E}">
        <p14:creationId xmlns:p14="http://schemas.microsoft.com/office/powerpoint/2010/main" val="19868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SIMPLE LIVING * HIGH THINKING</a:t>
            </a:r>
            <a:endParaRPr lang="en-US" b="1"/>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2339788"/>
            <a:ext cx="10601761" cy="3550024"/>
          </a:xfrm>
        </p:spPr>
      </p:pic>
    </p:spTree>
    <p:extLst>
      <p:ext uri="{BB962C8B-B14F-4D97-AF65-F5344CB8AC3E}">
        <p14:creationId xmlns:p14="http://schemas.microsoft.com/office/powerpoint/2010/main" val="872200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Goal-1 * Personal Oath *</a:t>
            </a:r>
            <a:endParaRPr lang="en-US" b="1"/>
          </a:p>
        </p:txBody>
      </p:sp>
      <p:sp>
        <p:nvSpPr>
          <p:cNvPr id="3" name="Content Placeholder 2"/>
          <p:cNvSpPr>
            <a:spLocks noGrp="1"/>
          </p:cNvSpPr>
          <p:nvPr>
            <p:ph idx="1"/>
          </p:nvPr>
        </p:nvSpPr>
        <p:spPr/>
        <p:txBody>
          <a:bodyPr>
            <a:normAutofit/>
          </a:bodyPr>
          <a:lstStyle/>
          <a:p>
            <a:endParaRPr lang="en-US" dirty="0"/>
          </a:p>
          <a:p>
            <a:r>
              <a:rPr lang="en-US" dirty="0"/>
              <a:t>The </a:t>
            </a:r>
            <a:r>
              <a:rPr lang="en-US" dirty="0">
                <a:solidFill>
                  <a:srgbClr val="FFFF00"/>
                </a:solidFill>
              </a:rPr>
              <a:t>OṀ </a:t>
            </a:r>
            <a:r>
              <a:rPr lang="en-US" dirty="0" err="1">
                <a:solidFill>
                  <a:srgbClr val="FFFF00"/>
                </a:solidFill>
              </a:rPr>
              <a:t>Śrī</a:t>
            </a:r>
            <a:r>
              <a:rPr lang="en-US" dirty="0">
                <a:solidFill>
                  <a:srgbClr val="FFFF00"/>
                </a:solidFill>
              </a:rPr>
              <a:t> Surabhi Campaign</a:t>
            </a:r>
            <a:r>
              <a:rPr lang="en-US" dirty="0" smtClean="0"/>
              <a:t> </a:t>
            </a:r>
            <a:r>
              <a:rPr lang="en-US" dirty="0"/>
              <a:t>gives an opportunity for individuals to take a </a:t>
            </a:r>
            <a:r>
              <a:rPr lang="en-US" dirty="0">
                <a:solidFill>
                  <a:srgbClr val="FFFF00"/>
                </a:solidFill>
              </a:rPr>
              <a:t>lifelong pledge </a:t>
            </a:r>
            <a:r>
              <a:rPr lang="en-US" dirty="0"/>
              <a:t>to always protect our Mother Surabhi. </a:t>
            </a:r>
          </a:p>
          <a:p>
            <a:endParaRPr lang="en-US" dirty="0" smtClean="0"/>
          </a:p>
          <a:p>
            <a:r>
              <a:rPr lang="en-US" dirty="0" smtClean="0"/>
              <a:t>A </a:t>
            </a:r>
            <a:r>
              <a:rPr lang="en-US" dirty="0"/>
              <a:t>standard pledge can be taken anytime, especially at any official local launching ceremony of the campaign.</a:t>
            </a:r>
          </a:p>
          <a:p>
            <a:endParaRPr lang="en-US" dirty="0" smtClean="0"/>
          </a:p>
          <a:p>
            <a:endParaRPr lang="en-US" dirty="0"/>
          </a:p>
          <a:p>
            <a:endParaRPr lang="en-US" dirty="0"/>
          </a:p>
        </p:txBody>
      </p:sp>
    </p:spTree>
    <p:extLst>
      <p:ext uri="{BB962C8B-B14F-4D97-AF65-F5344CB8AC3E}">
        <p14:creationId xmlns:p14="http://schemas.microsoft.com/office/powerpoint/2010/main" val="4487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Goal-2 * Family Practices *</a:t>
            </a:r>
            <a:endParaRPr lang="en-US" b="1"/>
          </a:p>
        </p:txBody>
      </p:sp>
      <p:sp>
        <p:nvSpPr>
          <p:cNvPr id="3" name="Content Placeholder 2"/>
          <p:cNvSpPr>
            <a:spLocks noGrp="1"/>
          </p:cNvSpPr>
          <p:nvPr>
            <p:ph idx="1"/>
          </p:nvPr>
        </p:nvSpPr>
        <p:spPr>
          <a:xfrm>
            <a:off x="680321" y="2336873"/>
            <a:ext cx="9613861" cy="4521128"/>
          </a:xfrm>
        </p:spPr>
        <p:txBody>
          <a:bodyPr>
            <a:normAutofit fontScale="92500" lnSpcReduction="10000"/>
          </a:bodyPr>
          <a:lstStyle/>
          <a:p>
            <a:r>
              <a:rPr lang="en-US" dirty="0" smtClean="0"/>
              <a:t>Play the </a:t>
            </a:r>
            <a:r>
              <a:rPr lang="en-US" b="1" dirty="0" err="1">
                <a:solidFill>
                  <a:srgbClr val="FFFF00"/>
                </a:solidFill>
                <a:ea typeface="Trebuchet MS" charset="0"/>
                <a:cs typeface="Trebuchet MS" charset="0"/>
              </a:rPr>
              <a:t>Śrī</a:t>
            </a:r>
            <a:r>
              <a:rPr lang="en-US" b="1" dirty="0">
                <a:solidFill>
                  <a:srgbClr val="FFFF00"/>
                </a:solidFill>
                <a:ea typeface="Trebuchet MS" charset="0"/>
                <a:cs typeface="Trebuchet MS" charset="0"/>
              </a:rPr>
              <a:t> </a:t>
            </a:r>
            <a:r>
              <a:rPr lang="en-US" dirty="0">
                <a:solidFill>
                  <a:srgbClr val="FFFF00"/>
                </a:solidFill>
              </a:rPr>
              <a:t>Surabhi Mantra </a:t>
            </a:r>
            <a:r>
              <a:rPr lang="en-US" dirty="0"/>
              <a:t>daily at </a:t>
            </a:r>
            <a:r>
              <a:rPr lang="en-US" dirty="0" smtClean="0"/>
              <a:t>home</a:t>
            </a:r>
          </a:p>
          <a:p>
            <a:endParaRPr lang="en-US" dirty="0" smtClean="0"/>
          </a:p>
          <a:p>
            <a:r>
              <a:rPr lang="en-US" dirty="0" smtClean="0"/>
              <a:t>Keep </a:t>
            </a:r>
            <a:r>
              <a:rPr lang="en-US" dirty="0" smtClean="0">
                <a:solidFill>
                  <a:srgbClr val="FFFF00"/>
                </a:solidFill>
              </a:rPr>
              <a:t>cow </a:t>
            </a:r>
            <a:r>
              <a:rPr lang="en-US" dirty="0">
                <a:solidFill>
                  <a:srgbClr val="FFFF00"/>
                </a:solidFill>
              </a:rPr>
              <a:t>photos </a:t>
            </a:r>
            <a:r>
              <a:rPr lang="en-US" dirty="0"/>
              <a:t>on </a:t>
            </a:r>
            <a:r>
              <a:rPr lang="en-US" dirty="0" smtClean="0"/>
              <a:t>the altar </a:t>
            </a:r>
            <a:r>
              <a:rPr lang="en-US" dirty="0"/>
              <a:t>and walls at </a:t>
            </a:r>
            <a:r>
              <a:rPr lang="en-US" dirty="0" smtClean="0"/>
              <a:t>home</a:t>
            </a:r>
          </a:p>
          <a:p>
            <a:endParaRPr lang="en-US" dirty="0" smtClean="0"/>
          </a:p>
          <a:p>
            <a:r>
              <a:rPr lang="en-US" dirty="0" smtClean="0"/>
              <a:t>Use </a:t>
            </a:r>
            <a:r>
              <a:rPr lang="en-US" dirty="0">
                <a:solidFill>
                  <a:srgbClr val="FFFF00"/>
                </a:solidFill>
              </a:rPr>
              <a:t>cow products </a:t>
            </a:r>
            <a:r>
              <a:rPr lang="en-US" dirty="0"/>
              <a:t>such as soaps, incense, </a:t>
            </a:r>
            <a:r>
              <a:rPr lang="en-US" dirty="0" smtClean="0"/>
              <a:t>ghee</a:t>
            </a:r>
          </a:p>
          <a:p>
            <a:endParaRPr lang="en-US" dirty="0" smtClean="0"/>
          </a:p>
          <a:p>
            <a:r>
              <a:rPr lang="en-US" dirty="0"/>
              <a:t>R</a:t>
            </a:r>
            <a:r>
              <a:rPr lang="en-US" dirty="0" smtClean="0"/>
              <a:t>ecite </a:t>
            </a:r>
            <a:r>
              <a:rPr lang="en-US" dirty="0" smtClean="0">
                <a:solidFill>
                  <a:srgbClr val="FFFF00"/>
                </a:solidFill>
              </a:rPr>
              <a:t>daily prayers </a:t>
            </a:r>
            <a:r>
              <a:rPr lang="en-US" dirty="0"/>
              <a:t>glorifying our Mother </a:t>
            </a:r>
            <a:r>
              <a:rPr lang="en-US" dirty="0" smtClean="0"/>
              <a:t>Surabhi</a:t>
            </a:r>
          </a:p>
          <a:p>
            <a:endParaRPr lang="en-US" dirty="0" smtClean="0"/>
          </a:p>
          <a:p>
            <a:r>
              <a:rPr lang="en-US" dirty="0" smtClean="0">
                <a:solidFill>
                  <a:srgbClr val="FFFF00"/>
                </a:solidFill>
              </a:rPr>
              <a:t>Go-</a:t>
            </a:r>
            <a:r>
              <a:rPr lang="en-US" dirty="0" err="1" smtClean="0">
                <a:solidFill>
                  <a:srgbClr val="FFFF00"/>
                </a:solidFill>
              </a:rPr>
              <a:t>Seva</a:t>
            </a:r>
            <a:r>
              <a:rPr lang="en-US" dirty="0">
                <a:solidFill>
                  <a:srgbClr val="FFFF00"/>
                </a:solidFill>
              </a:rPr>
              <a:t>: </a:t>
            </a:r>
            <a:r>
              <a:rPr lang="en-US" dirty="0"/>
              <a:t>weekly visit and </a:t>
            </a:r>
            <a:r>
              <a:rPr lang="en-US" dirty="0" err="1"/>
              <a:t>seva</a:t>
            </a:r>
            <a:r>
              <a:rPr lang="en-US" dirty="0"/>
              <a:t> to nearby </a:t>
            </a:r>
            <a:r>
              <a:rPr lang="en-US" dirty="0" smtClean="0"/>
              <a:t>Goshala</a:t>
            </a:r>
          </a:p>
          <a:p>
            <a:endParaRPr lang="en-US" dirty="0" smtClean="0"/>
          </a:p>
          <a:p>
            <a:r>
              <a:rPr lang="en-US" dirty="0" smtClean="0">
                <a:solidFill>
                  <a:srgbClr val="FFFF00"/>
                </a:solidFill>
              </a:rPr>
              <a:t>Go-Puja</a:t>
            </a:r>
            <a:r>
              <a:rPr lang="en-US" dirty="0">
                <a:solidFill>
                  <a:srgbClr val="FFFF00"/>
                </a:solidFill>
              </a:rPr>
              <a:t>: </a:t>
            </a:r>
            <a:r>
              <a:rPr lang="en-US" dirty="0"/>
              <a:t>daily offer incense and </a:t>
            </a:r>
            <a:r>
              <a:rPr lang="en-US" dirty="0" smtClean="0"/>
              <a:t>flowers to </a:t>
            </a:r>
            <a:r>
              <a:rPr lang="en-US" dirty="0"/>
              <a:t>Mother Surabhi</a:t>
            </a:r>
          </a:p>
          <a:p>
            <a:endParaRPr lang="en-US" dirty="0"/>
          </a:p>
        </p:txBody>
      </p:sp>
    </p:spTree>
    <p:extLst>
      <p:ext uri="{BB962C8B-B14F-4D97-AF65-F5344CB8AC3E}">
        <p14:creationId xmlns:p14="http://schemas.microsoft.com/office/powerpoint/2010/main" val="12866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Goal-3 * Green City Temples *</a:t>
            </a:r>
            <a:endParaRPr lang="en-US" b="1"/>
          </a:p>
        </p:txBody>
      </p:sp>
      <p:sp>
        <p:nvSpPr>
          <p:cNvPr id="3" name="Content Placeholder 2"/>
          <p:cNvSpPr>
            <a:spLocks noGrp="1"/>
          </p:cNvSpPr>
          <p:nvPr>
            <p:ph idx="1"/>
          </p:nvPr>
        </p:nvSpPr>
        <p:spPr>
          <a:xfrm>
            <a:off x="680321" y="2336872"/>
            <a:ext cx="9613861" cy="3872541"/>
          </a:xfrm>
        </p:spPr>
        <p:txBody>
          <a:bodyPr>
            <a:normAutofit/>
          </a:bodyPr>
          <a:lstStyle/>
          <a:p>
            <a:r>
              <a:rPr lang="en-US" dirty="0" smtClean="0"/>
              <a:t>Hold </a:t>
            </a:r>
            <a:r>
              <a:rPr lang="en-US" dirty="0"/>
              <a:t>seminars promoting </a:t>
            </a:r>
            <a:r>
              <a:rPr lang="en-US" dirty="0">
                <a:solidFill>
                  <a:srgbClr val="FFFF00"/>
                </a:solidFill>
              </a:rPr>
              <a:t>H</a:t>
            </a:r>
            <a:r>
              <a:rPr lang="en-US" dirty="0" smtClean="0">
                <a:solidFill>
                  <a:srgbClr val="FFFF00"/>
                </a:solidFill>
              </a:rPr>
              <a:t>ealth, Yoga </a:t>
            </a:r>
            <a:r>
              <a:rPr lang="en-US" dirty="0">
                <a:solidFill>
                  <a:srgbClr val="FFFF00"/>
                </a:solidFill>
              </a:rPr>
              <a:t>and D</a:t>
            </a:r>
            <a:r>
              <a:rPr lang="en-US" dirty="0" smtClean="0">
                <a:solidFill>
                  <a:srgbClr val="FFFF00"/>
                </a:solidFill>
              </a:rPr>
              <a:t>iet</a:t>
            </a:r>
            <a:r>
              <a:rPr lang="en-US" dirty="0" smtClean="0"/>
              <a:t>.</a:t>
            </a:r>
          </a:p>
          <a:p>
            <a:r>
              <a:rPr lang="en-US" dirty="0" smtClean="0"/>
              <a:t>Teach </a:t>
            </a:r>
            <a:r>
              <a:rPr lang="en-US" dirty="0"/>
              <a:t>about and encourage </a:t>
            </a:r>
            <a:r>
              <a:rPr lang="en-US" dirty="0">
                <a:solidFill>
                  <a:srgbClr val="FFFF00"/>
                </a:solidFill>
              </a:rPr>
              <a:t>C</a:t>
            </a:r>
            <a:r>
              <a:rPr lang="en-US" dirty="0" smtClean="0">
                <a:solidFill>
                  <a:srgbClr val="FFFF00"/>
                </a:solidFill>
              </a:rPr>
              <a:t>ommunity Gardens</a:t>
            </a:r>
            <a:r>
              <a:rPr lang="en-US" dirty="0" smtClean="0"/>
              <a:t> </a:t>
            </a:r>
            <a:r>
              <a:rPr lang="en-US" dirty="0"/>
              <a:t>in </a:t>
            </a:r>
            <a:r>
              <a:rPr lang="en-US" dirty="0" smtClean="0"/>
              <a:t>cities.</a:t>
            </a:r>
          </a:p>
          <a:p>
            <a:r>
              <a:rPr lang="en-US" dirty="0" smtClean="0"/>
              <a:t>Inspire </a:t>
            </a:r>
            <a:r>
              <a:rPr lang="en-US" dirty="0"/>
              <a:t>temples to </a:t>
            </a:r>
            <a:r>
              <a:rPr lang="en-US" dirty="0">
                <a:solidFill>
                  <a:srgbClr val="FFFF00"/>
                </a:solidFill>
              </a:rPr>
              <a:t>L</a:t>
            </a:r>
            <a:r>
              <a:rPr lang="en-US" dirty="0" smtClean="0">
                <a:solidFill>
                  <a:srgbClr val="FFFF00"/>
                </a:solidFill>
              </a:rPr>
              <a:t>ease </a:t>
            </a:r>
            <a:r>
              <a:rPr lang="en-US" dirty="0">
                <a:solidFill>
                  <a:srgbClr val="FFFF00"/>
                </a:solidFill>
              </a:rPr>
              <a:t>or </a:t>
            </a:r>
            <a:r>
              <a:rPr lang="en-US" dirty="0" smtClean="0">
                <a:solidFill>
                  <a:srgbClr val="FFFF00"/>
                </a:solidFill>
              </a:rPr>
              <a:t>Purchase </a:t>
            </a:r>
            <a:r>
              <a:rPr lang="en-US" dirty="0">
                <a:solidFill>
                  <a:srgbClr val="FFFF00"/>
                </a:solidFill>
              </a:rPr>
              <a:t>L</a:t>
            </a:r>
            <a:r>
              <a:rPr lang="en-US" dirty="0" smtClean="0">
                <a:solidFill>
                  <a:srgbClr val="FFFF00"/>
                </a:solidFill>
              </a:rPr>
              <a:t>and</a:t>
            </a:r>
            <a:r>
              <a:rPr lang="en-US" dirty="0" smtClean="0"/>
              <a:t> </a:t>
            </a:r>
            <a:r>
              <a:rPr lang="en-US" dirty="0"/>
              <a:t>for the purpose of growing </a:t>
            </a:r>
            <a:r>
              <a:rPr lang="en-US" dirty="0" smtClean="0"/>
              <a:t>natural </a:t>
            </a:r>
            <a:r>
              <a:rPr lang="en-US" dirty="0"/>
              <a:t>food, maintaining cows and developing self-sufficient communities</a:t>
            </a:r>
            <a:r>
              <a:rPr lang="en-US" dirty="0" smtClean="0"/>
              <a:t>.</a:t>
            </a:r>
          </a:p>
          <a:p>
            <a:r>
              <a:rPr lang="en-US" dirty="0" smtClean="0"/>
              <a:t>Organize </a:t>
            </a:r>
            <a:r>
              <a:rPr lang="en-US" dirty="0">
                <a:solidFill>
                  <a:srgbClr val="FFFF00"/>
                </a:solidFill>
              </a:rPr>
              <a:t>Y</a:t>
            </a:r>
            <a:r>
              <a:rPr lang="en-US" dirty="0" smtClean="0">
                <a:solidFill>
                  <a:srgbClr val="FFFF00"/>
                </a:solidFill>
              </a:rPr>
              <a:t>early </a:t>
            </a:r>
            <a:r>
              <a:rPr lang="en-US" dirty="0">
                <a:solidFill>
                  <a:srgbClr val="FFFF00"/>
                </a:solidFill>
              </a:rPr>
              <a:t>F</a:t>
            </a:r>
            <a:r>
              <a:rPr lang="en-US" dirty="0" smtClean="0">
                <a:solidFill>
                  <a:srgbClr val="FFFF00"/>
                </a:solidFill>
              </a:rPr>
              <a:t>airs</a:t>
            </a:r>
            <a:r>
              <a:rPr lang="en-US" dirty="0" smtClean="0"/>
              <a:t> </a:t>
            </a:r>
            <a:r>
              <a:rPr lang="en-US" dirty="0"/>
              <a:t>sharing </a:t>
            </a:r>
            <a:r>
              <a:rPr lang="en-US" dirty="0" smtClean="0"/>
              <a:t>experiences </a:t>
            </a:r>
            <a:r>
              <a:rPr lang="en-US" dirty="0"/>
              <a:t>among </a:t>
            </a:r>
            <a:r>
              <a:rPr lang="en-US" dirty="0" smtClean="0"/>
              <a:t>temples.</a:t>
            </a:r>
          </a:p>
          <a:p>
            <a:r>
              <a:rPr lang="en-US" dirty="0" smtClean="0"/>
              <a:t>Develop </a:t>
            </a:r>
            <a:r>
              <a:rPr lang="en-US" dirty="0"/>
              <a:t>curriculum </a:t>
            </a:r>
            <a:r>
              <a:rPr lang="en-US" dirty="0" smtClean="0"/>
              <a:t>design for </a:t>
            </a:r>
            <a:r>
              <a:rPr lang="en-US" dirty="0">
                <a:solidFill>
                  <a:srgbClr val="FFFF00"/>
                </a:solidFill>
              </a:rPr>
              <a:t>Home </a:t>
            </a:r>
            <a:r>
              <a:rPr lang="en-US" dirty="0" smtClean="0">
                <a:solidFill>
                  <a:srgbClr val="FFFF00"/>
                </a:solidFill>
              </a:rPr>
              <a:t>Schooling, Traditional </a:t>
            </a:r>
            <a:r>
              <a:rPr lang="en-US" dirty="0" err="1" smtClean="0">
                <a:solidFill>
                  <a:srgbClr val="FFFF00"/>
                </a:solidFill>
              </a:rPr>
              <a:t>Gurukulas</a:t>
            </a:r>
            <a:r>
              <a:rPr lang="en-US" dirty="0" smtClean="0">
                <a:solidFill>
                  <a:srgbClr val="FFFF00"/>
                </a:solidFill>
              </a:rPr>
              <a:t> &amp; </a:t>
            </a:r>
            <a:r>
              <a:rPr lang="en-US" dirty="0">
                <a:solidFill>
                  <a:srgbClr val="FFFF00"/>
                </a:solidFill>
              </a:rPr>
              <a:t>Varnasrama Colleges</a:t>
            </a:r>
            <a:r>
              <a:rPr lang="en-US" dirty="0"/>
              <a:t> </a:t>
            </a:r>
            <a:r>
              <a:rPr lang="en-US" dirty="0" smtClean="0"/>
              <a:t>as desired </a:t>
            </a:r>
            <a:r>
              <a:rPr lang="en-US" dirty="0"/>
              <a:t>by Srila Prabhupada</a:t>
            </a:r>
            <a:r>
              <a:rPr lang="en-US" dirty="0" smtClean="0"/>
              <a:t>.</a:t>
            </a:r>
          </a:p>
          <a:p>
            <a:r>
              <a:rPr lang="en-US" dirty="0" smtClean="0"/>
              <a:t>Promote </a:t>
            </a:r>
            <a:r>
              <a:rPr lang="en-US" dirty="0" smtClean="0">
                <a:solidFill>
                  <a:srgbClr val="FFFF00"/>
                </a:solidFill>
              </a:rPr>
              <a:t>Serve Surabhi Membership and Serve Surabhi Teams</a:t>
            </a:r>
            <a:r>
              <a:rPr lang="en-US" dirty="0" smtClean="0"/>
              <a:t>.</a:t>
            </a:r>
            <a:endParaRPr lang="en-US" dirty="0"/>
          </a:p>
        </p:txBody>
      </p:sp>
    </p:spTree>
    <p:extLst>
      <p:ext uri="{BB962C8B-B14F-4D97-AF65-F5344CB8AC3E}">
        <p14:creationId xmlns:p14="http://schemas.microsoft.com/office/powerpoint/2010/main" val="6061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FIRST IS COW!</a:t>
            </a:r>
            <a:endParaRPr lang="en-US" b="1"/>
          </a:p>
        </p:txBody>
      </p:sp>
      <p:sp>
        <p:nvSpPr>
          <p:cNvPr id="3" name="Content Placeholder 2"/>
          <p:cNvSpPr>
            <a:spLocks noGrp="1"/>
          </p:cNvSpPr>
          <p:nvPr>
            <p:ph idx="1"/>
          </p:nvPr>
        </p:nvSpPr>
        <p:spPr>
          <a:xfrm>
            <a:off x="680321" y="2336872"/>
            <a:ext cx="10484984" cy="4232369"/>
          </a:xfrm>
        </p:spPr>
        <p:txBody>
          <a:bodyPr>
            <a:normAutofit/>
          </a:bodyPr>
          <a:lstStyle/>
          <a:p>
            <a:pPr marL="0" indent="0" algn="ctr">
              <a:buNone/>
            </a:pPr>
            <a:r>
              <a:rPr lang="en-US" i="1" dirty="0" err="1">
                <a:solidFill>
                  <a:srgbClr val="FFFF00"/>
                </a:solidFill>
              </a:rPr>
              <a:t>t</a:t>
            </a:r>
            <a:r>
              <a:rPr lang="en-US" i="1" dirty="0" err="1" smtClean="0">
                <a:solidFill>
                  <a:srgbClr val="FFFF00"/>
                </a:solidFill>
              </a:rPr>
              <a:t>ratavyah</a:t>
            </a:r>
            <a:r>
              <a:rPr lang="en-US" i="1" dirty="0" smtClean="0">
                <a:solidFill>
                  <a:srgbClr val="FFFF00"/>
                </a:solidFill>
              </a:rPr>
              <a:t> </a:t>
            </a:r>
            <a:r>
              <a:rPr lang="en-US" i="1" dirty="0" err="1" smtClean="0">
                <a:solidFill>
                  <a:srgbClr val="FFFF00"/>
                </a:solidFill>
              </a:rPr>
              <a:t>prathamam</a:t>
            </a:r>
            <a:r>
              <a:rPr lang="en-US" i="1" dirty="0" smtClean="0">
                <a:solidFill>
                  <a:srgbClr val="FFFF00"/>
                </a:solidFill>
              </a:rPr>
              <a:t> </a:t>
            </a:r>
            <a:r>
              <a:rPr lang="en-US" i="1" dirty="0" err="1" smtClean="0">
                <a:solidFill>
                  <a:srgbClr val="FFFF00"/>
                </a:solidFill>
              </a:rPr>
              <a:t>gavah</a:t>
            </a:r>
            <a:r>
              <a:rPr lang="en-US" i="1" dirty="0" smtClean="0">
                <a:solidFill>
                  <a:srgbClr val="FFFF00"/>
                </a:solidFill>
              </a:rPr>
              <a:t>/</a:t>
            </a:r>
            <a:r>
              <a:rPr lang="en-US" i="1" dirty="0" err="1">
                <a:solidFill>
                  <a:srgbClr val="FFFF00"/>
                </a:solidFill>
              </a:rPr>
              <a:t>t</a:t>
            </a:r>
            <a:r>
              <a:rPr lang="en-US" i="1" dirty="0" err="1" smtClean="0">
                <a:solidFill>
                  <a:srgbClr val="FFFF00"/>
                </a:solidFill>
              </a:rPr>
              <a:t>ratah</a:t>
            </a:r>
            <a:r>
              <a:rPr lang="en-US" i="1" dirty="0" smtClean="0">
                <a:solidFill>
                  <a:srgbClr val="FFFF00"/>
                </a:solidFill>
              </a:rPr>
              <a:t> </a:t>
            </a:r>
            <a:r>
              <a:rPr lang="en-US" i="1" dirty="0" err="1" smtClean="0">
                <a:solidFill>
                  <a:srgbClr val="FFFF00"/>
                </a:solidFill>
              </a:rPr>
              <a:t>trayanti</a:t>
            </a:r>
            <a:r>
              <a:rPr lang="en-US" i="1" dirty="0" smtClean="0">
                <a:solidFill>
                  <a:srgbClr val="FFFF00"/>
                </a:solidFill>
              </a:rPr>
              <a:t> ta </a:t>
            </a:r>
            <a:r>
              <a:rPr lang="en-US" i="1" dirty="0" err="1" smtClean="0">
                <a:solidFill>
                  <a:srgbClr val="FFFF00"/>
                </a:solidFill>
              </a:rPr>
              <a:t>dvijan</a:t>
            </a:r>
            <a:endParaRPr lang="en-US" i="1" dirty="0" smtClean="0">
              <a:solidFill>
                <a:srgbClr val="FFFF00"/>
              </a:solidFill>
            </a:endParaRPr>
          </a:p>
          <a:p>
            <a:pPr marL="0" indent="0" algn="ctr">
              <a:buNone/>
            </a:pPr>
            <a:r>
              <a:rPr lang="en-US" i="1" dirty="0" err="1">
                <a:solidFill>
                  <a:srgbClr val="FFFF00"/>
                </a:solidFill>
              </a:rPr>
              <a:t>g</a:t>
            </a:r>
            <a:r>
              <a:rPr lang="en-US" i="1" dirty="0" err="1" smtClean="0">
                <a:solidFill>
                  <a:srgbClr val="FFFF00"/>
                </a:solidFill>
              </a:rPr>
              <a:t>obrahmana</a:t>
            </a:r>
            <a:r>
              <a:rPr lang="en-US" i="1" dirty="0" smtClean="0">
                <a:solidFill>
                  <a:srgbClr val="FFFF00"/>
                </a:solidFill>
              </a:rPr>
              <a:t> </a:t>
            </a:r>
            <a:r>
              <a:rPr lang="en-US" i="1" dirty="0" err="1" smtClean="0">
                <a:solidFill>
                  <a:srgbClr val="FFFF00"/>
                </a:solidFill>
              </a:rPr>
              <a:t>paritrane</a:t>
            </a:r>
            <a:r>
              <a:rPr lang="en-US" i="1" dirty="0" smtClean="0">
                <a:solidFill>
                  <a:srgbClr val="FFFF00"/>
                </a:solidFill>
              </a:rPr>
              <a:t>/</a:t>
            </a:r>
            <a:r>
              <a:rPr lang="en-US" i="1" dirty="0" err="1" smtClean="0">
                <a:solidFill>
                  <a:srgbClr val="FFFF00"/>
                </a:solidFill>
              </a:rPr>
              <a:t>paritratam</a:t>
            </a:r>
            <a:r>
              <a:rPr lang="en-US" i="1" dirty="0" smtClean="0">
                <a:solidFill>
                  <a:srgbClr val="FFFF00"/>
                </a:solidFill>
              </a:rPr>
              <a:t> </a:t>
            </a:r>
            <a:r>
              <a:rPr lang="en-US" i="1" dirty="0" err="1" smtClean="0">
                <a:solidFill>
                  <a:srgbClr val="FFFF00"/>
                </a:solidFill>
              </a:rPr>
              <a:t>jagat</a:t>
            </a:r>
            <a:r>
              <a:rPr lang="en-US" i="1" dirty="0" smtClean="0">
                <a:solidFill>
                  <a:srgbClr val="FFFF00"/>
                </a:solidFill>
              </a:rPr>
              <a:t> </a:t>
            </a:r>
            <a:r>
              <a:rPr lang="en-US" i="1" dirty="0" err="1" smtClean="0">
                <a:solidFill>
                  <a:srgbClr val="FFFF00"/>
                </a:solidFill>
              </a:rPr>
              <a:t>bhavet</a:t>
            </a:r>
            <a:endParaRPr lang="en-US" i="1" dirty="0" smtClean="0">
              <a:solidFill>
                <a:srgbClr val="FFFF00"/>
              </a:solidFill>
            </a:endParaRPr>
          </a:p>
          <a:p>
            <a:pPr marL="0" indent="0" algn="ctr">
              <a:buNone/>
            </a:pPr>
            <a:endParaRPr lang="en-US" i="1" dirty="0" smtClean="0">
              <a:solidFill>
                <a:srgbClr val="FFFF00"/>
              </a:solidFill>
            </a:endParaRPr>
          </a:p>
          <a:p>
            <a:pPr marL="0" indent="0" algn="just">
              <a:buNone/>
            </a:pPr>
            <a:r>
              <a:rPr lang="en-US" b="1" dirty="0" smtClean="0">
                <a:solidFill>
                  <a:srgbClr val="FFFF00"/>
                </a:solidFill>
              </a:rPr>
              <a:t>First of all cows </a:t>
            </a:r>
            <a:r>
              <a:rPr lang="en-US" dirty="0" smtClean="0"/>
              <a:t>should be protected. </a:t>
            </a:r>
          </a:p>
          <a:p>
            <a:pPr marL="0" indent="0" algn="just">
              <a:buNone/>
            </a:pPr>
            <a:r>
              <a:rPr lang="en-US" dirty="0" smtClean="0"/>
              <a:t>Cows thus protected, will in turn protect the </a:t>
            </a:r>
            <a:r>
              <a:rPr lang="en-US" dirty="0" err="1" smtClean="0"/>
              <a:t>brahmanas</a:t>
            </a:r>
            <a:r>
              <a:rPr lang="en-US" dirty="0" smtClean="0"/>
              <a:t>.</a:t>
            </a:r>
          </a:p>
          <a:p>
            <a:pPr marL="0" indent="0" algn="just">
              <a:buNone/>
            </a:pPr>
            <a:r>
              <a:rPr lang="en-US" dirty="0" smtClean="0"/>
              <a:t>Thus when protection of cows and </a:t>
            </a:r>
            <a:r>
              <a:rPr lang="en-US" dirty="0" err="1" smtClean="0"/>
              <a:t>brahmanas</a:t>
            </a:r>
            <a:r>
              <a:rPr lang="en-US" dirty="0" smtClean="0"/>
              <a:t> is achieved, </a:t>
            </a:r>
          </a:p>
          <a:p>
            <a:pPr marL="0" indent="0" algn="just">
              <a:buNone/>
            </a:pPr>
            <a:r>
              <a:rPr lang="en-US" dirty="0" smtClean="0"/>
              <a:t>then the whole world is protected.</a:t>
            </a:r>
          </a:p>
          <a:p>
            <a:pPr marL="0" indent="0">
              <a:buNone/>
            </a:pPr>
            <a:endParaRPr lang="en-US" dirty="0"/>
          </a:p>
          <a:p>
            <a:pPr marL="0" indent="0" algn="ctr">
              <a:buNone/>
            </a:pPr>
            <a:r>
              <a:rPr lang="en-US" dirty="0" smtClean="0"/>
              <a:t>[Mahabharata, </a:t>
            </a:r>
            <a:r>
              <a:rPr lang="en-US" dirty="0" err="1" smtClean="0"/>
              <a:t>Harivamsa</a:t>
            </a:r>
            <a:r>
              <a:rPr lang="en-US" dirty="0" smtClean="0"/>
              <a:t> </a:t>
            </a:r>
            <a:r>
              <a:rPr lang="en-US" dirty="0" err="1" smtClean="0"/>
              <a:t>Parva</a:t>
            </a:r>
            <a:r>
              <a:rPr lang="en-US" dirty="0" smtClean="0"/>
              <a:t>, 55.31]</a:t>
            </a:r>
            <a:endParaRPr lang="en-US" dirty="0"/>
          </a:p>
        </p:txBody>
      </p:sp>
    </p:spTree>
    <p:extLst>
      <p:ext uri="{BB962C8B-B14F-4D97-AF65-F5344CB8AC3E}">
        <p14:creationId xmlns:p14="http://schemas.microsoft.com/office/powerpoint/2010/main" val="19816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Goal-4 * Ahimsa Milk *</a:t>
            </a:r>
            <a:endParaRPr lang="en-US" b="1"/>
          </a:p>
        </p:txBody>
      </p:sp>
      <p:sp>
        <p:nvSpPr>
          <p:cNvPr id="3" name="Content Placeholder 2"/>
          <p:cNvSpPr>
            <a:spLocks noGrp="1"/>
          </p:cNvSpPr>
          <p:nvPr>
            <p:ph idx="1"/>
          </p:nvPr>
        </p:nvSpPr>
        <p:spPr>
          <a:xfrm>
            <a:off x="697906" y="2336873"/>
            <a:ext cx="9613861" cy="3599316"/>
          </a:xfrm>
        </p:spPr>
        <p:txBody>
          <a:bodyPr>
            <a:normAutofit fontScale="92500" lnSpcReduction="20000"/>
          </a:bodyPr>
          <a:lstStyle/>
          <a:p>
            <a:pPr algn="just"/>
            <a:r>
              <a:rPr lang="en-US" dirty="0"/>
              <a:t>Devotees should take </a:t>
            </a:r>
            <a:r>
              <a:rPr lang="en-US" dirty="0">
                <a:solidFill>
                  <a:srgbClr val="FFFF00"/>
                </a:solidFill>
              </a:rPr>
              <a:t>milk only from protected cows.</a:t>
            </a:r>
            <a:r>
              <a:rPr lang="en-US" dirty="0"/>
              <a:t> </a:t>
            </a:r>
          </a:p>
          <a:p>
            <a:pPr algn="just"/>
            <a:r>
              <a:rPr lang="en-US" dirty="0"/>
              <a:t>Protected cows means those cows </a:t>
            </a:r>
            <a:r>
              <a:rPr lang="en-US" dirty="0" smtClean="0"/>
              <a:t>whom </a:t>
            </a:r>
            <a:r>
              <a:rPr lang="en-US" dirty="0"/>
              <a:t>we know for certain will </a:t>
            </a:r>
            <a:r>
              <a:rPr lang="en-US" dirty="0">
                <a:solidFill>
                  <a:srgbClr val="FFFF00"/>
                </a:solidFill>
              </a:rPr>
              <a:t>not be sent to the </a:t>
            </a:r>
            <a:r>
              <a:rPr lang="en-US" dirty="0" smtClean="0">
                <a:solidFill>
                  <a:srgbClr val="FFFF00"/>
                </a:solidFill>
              </a:rPr>
              <a:t>slaughterhouse</a:t>
            </a:r>
            <a:r>
              <a:rPr lang="en-US" dirty="0" smtClean="0"/>
              <a:t>, who are not milked by machines nor injected or fed with harmful substances.</a:t>
            </a:r>
          </a:p>
          <a:p>
            <a:pPr algn="just"/>
            <a:r>
              <a:rPr lang="en-US" dirty="0" smtClean="0"/>
              <a:t>Protected cows also means cows whose </a:t>
            </a:r>
            <a:r>
              <a:rPr lang="en-US" dirty="0" smtClean="0">
                <a:solidFill>
                  <a:srgbClr val="FFFF00"/>
                </a:solidFill>
              </a:rPr>
              <a:t>calves are protected for life</a:t>
            </a:r>
            <a:r>
              <a:rPr lang="en-US" dirty="0" smtClean="0"/>
              <a:t> and cows who have free access to water/grazing and not confined indoors.</a:t>
            </a:r>
            <a:endParaRPr lang="en-US" dirty="0"/>
          </a:p>
          <a:p>
            <a:pPr algn="just"/>
            <a:r>
              <a:rPr lang="en-US" dirty="0" smtClean="0"/>
              <a:t>Therefore, </a:t>
            </a:r>
            <a:r>
              <a:rPr lang="en-US" dirty="0"/>
              <a:t>the importance for </a:t>
            </a:r>
            <a:r>
              <a:rPr lang="en-US" dirty="0">
                <a:solidFill>
                  <a:srgbClr val="FFFF00"/>
                </a:solidFill>
              </a:rPr>
              <a:t>temples to have a farm project</a:t>
            </a:r>
            <a:r>
              <a:rPr lang="en-US" dirty="0"/>
              <a:t> and for devotees to be connected with cows.</a:t>
            </a:r>
          </a:p>
          <a:p>
            <a:pPr algn="just"/>
            <a:r>
              <a:rPr lang="en-US" dirty="0"/>
              <a:t>Devotees should also take </a:t>
            </a:r>
            <a:r>
              <a:rPr lang="en-US" dirty="0">
                <a:solidFill>
                  <a:srgbClr val="FFFF00"/>
                </a:solidFill>
              </a:rPr>
              <a:t>A-2 category milk</a:t>
            </a:r>
            <a:r>
              <a:rPr lang="en-US" dirty="0"/>
              <a:t> </a:t>
            </a:r>
            <a:r>
              <a:rPr lang="en-US" dirty="0" smtClean="0"/>
              <a:t>mainly found (but not exclusively)  </a:t>
            </a:r>
            <a:r>
              <a:rPr lang="en-US" dirty="0"/>
              <a:t>in pure breed cows, referred to in India as “desi cows</a:t>
            </a:r>
            <a:r>
              <a:rPr lang="en-US" dirty="0" smtClean="0"/>
              <a:t>”.</a:t>
            </a:r>
          </a:p>
          <a:p>
            <a:pPr algn="just"/>
            <a:r>
              <a:rPr lang="en-US" dirty="0" smtClean="0"/>
              <a:t>Devotees should </a:t>
            </a:r>
            <a:r>
              <a:rPr lang="en-US" dirty="0" smtClean="0">
                <a:solidFill>
                  <a:srgbClr val="FFFF00"/>
                </a:solidFill>
              </a:rPr>
              <a:t>research the A-1 category milk vs A-2 category milk controversy.</a:t>
            </a:r>
            <a:endParaRPr lang="en-US" dirty="0">
              <a:solidFill>
                <a:srgbClr val="FFFF00"/>
              </a:solidFill>
            </a:endParaRP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75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Goal-5 * Cooking in Ghee *</a:t>
            </a:r>
            <a:endParaRPr lang="en-US" b="1"/>
          </a:p>
        </p:txBody>
      </p:sp>
      <p:sp>
        <p:nvSpPr>
          <p:cNvPr id="3" name="Content Placeholder 2"/>
          <p:cNvSpPr>
            <a:spLocks noGrp="1"/>
          </p:cNvSpPr>
          <p:nvPr>
            <p:ph idx="1"/>
          </p:nvPr>
        </p:nvSpPr>
        <p:spPr>
          <a:xfrm>
            <a:off x="680321" y="2336872"/>
            <a:ext cx="9613861" cy="4297843"/>
          </a:xfrm>
        </p:spPr>
        <p:txBody>
          <a:bodyPr>
            <a:normAutofit/>
          </a:bodyPr>
          <a:lstStyle/>
          <a:p>
            <a:pPr algn="just"/>
            <a:r>
              <a:rPr lang="en-US"/>
              <a:t>Avoid commercial oils, cook only in pure ghee.</a:t>
            </a:r>
          </a:p>
          <a:p>
            <a:pPr algn="just"/>
            <a:r>
              <a:rPr lang="en-US"/>
              <a:t>All commercial </a:t>
            </a:r>
            <a:r>
              <a:rPr lang="en-US" smtClean="0"/>
              <a:t>oils (heat pressed as opposed to cold pressed) </a:t>
            </a:r>
            <a:r>
              <a:rPr lang="en-US"/>
              <a:t>are contaminated and the cause of many diseases, including cancer.</a:t>
            </a:r>
          </a:p>
          <a:p>
            <a:pPr algn="just"/>
            <a:r>
              <a:rPr lang="en-US"/>
              <a:t>Food Nutrients in the Body – Time </a:t>
            </a:r>
            <a:r>
              <a:rPr lang="en-US" smtClean="0"/>
              <a:t>Ratio (From Sacred Cows book)</a:t>
            </a:r>
            <a:endParaRPr lang="en-US"/>
          </a:p>
          <a:p>
            <a:pPr lvl="1" algn="just"/>
            <a:r>
              <a:rPr lang="en-US"/>
              <a:t>Grains	5 days</a:t>
            </a:r>
          </a:p>
          <a:p>
            <a:pPr lvl="1" algn="just"/>
            <a:r>
              <a:rPr lang="en-US"/>
              <a:t>Milk	7 days</a:t>
            </a:r>
          </a:p>
          <a:p>
            <a:pPr lvl="1" algn="just"/>
            <a:r>
              <a:rPr lang="en-US"/>
              <a:t>Yogurt	20 days</a:t>
            </a:r>
          </a:p>
          <a:p>
            <a:pPr lvl="1" algn="just"/>
            <a:r>
              <a:rPr lang="en-US">
                <a:solidFill>
                  <a:srgbClr val="FFFF00"/>
                </a:solidFill>
              </a:rPr>
              <a:t>Ghee	30 days</a:t>
            </a:r>
          </a:p>
          <a:p>
            <a:pPr marL="282575" lvl="1" indent="0" algn="just">
              <a:buNone/>
            </a:pPr>
            <a:endParaRPr lang="en-US"/>
          </a:p>
          <a:p>
            <a:pPr marL="282575" lvl="1" indent="0" algn="ctr">
              <a:buNone/>
            </a:pPr>
            <a:r>
              <a:rPr lang="en-US">
                <a:solidFill>
                  <a:srgbClr val="FFFF00"/>
                </a:solidFill>
              </a:rPr>
              <a:t>Srila Prabhupada has said that the only </a:t>
            </a:r>
            <a:endParaRPr lang="en-US" smtClean="0">
              <a:solidFill>
                <a:srgbClr val="FFFF00"/>
              </a:solidFill>
            </a:endParaRPr>
          </a:p>
          <a:p>
            <a:pPr marL="282575" lvl="1" indent="0" algn="ctr">
              <a:buNone/>
            </a:pPr>
            <a:r>
              <a:rPr lang="en-US" smtClean="0">
                <a:solidFill>
                  <a:srgbClr val="FFFF00"/>
                </a:solidFill>
              </a:rPr>
              <a:t>oil </a:t>
            </a:r>
            <a:r>
              <a:rPr lang="en-US">
                <a:solidFill>
                  <a:srgbClr val="FFFF00"/>
                </a:solidFill>
              </a:rPr>
              <a:t>we should put inside our body is pure ghee. </a:t>
            </a:r>
          </a:p>
          <a:p>
            <a:endParaRPr lang="en-US" smtClean="0"/>
          </a:p>
          <a:p>
            <a:endParaRPr lang="en-US"/>
          </a:p>
          <a:p>
            <a:endParaRPr lang="en-US"/>
          </a:p>
        </p:txBody>
      </p:sp>
    </p:spTree>
    <p:extLst>
      <p:ext uri="{BB962C8B-B14F-4D97-AF65-F5344CB8AC3E}">
        <p14:creationId xmlns:p14="http://schemas.microsoft.com/office/powerpoint/2010/main" val="7731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Goal-6 * Adopt a Cow *</a:t>
            </a:r>
            <a:endParaRPr lang="en-US" b="1"/>
          </a:p>
        </p:txBody>
      </p:sp>
      <p:sp>
        <p:nvSpPr>
          <p:cNvPr id="3" name="Content Placeholder 2"/>
          <p:cNvSpPr>
            <a:spLocks noGrp="1"/>
          </p:cNvSpPr>
          <p:nvPr>
            <p:ph idx="1"/>
          </p:nvPr>
        </p:nvSpPr>
        <p:spPr/>
        <p:txBody>
          <a:bodyPr>
            <a:normAutofit/>
          </a:bodyPr>
          <a:lstStyle/>
          <a:p>
            <a:endParaRPr lang="en-US" smtClean="0"/>
          </a:p>
          <a:p>
            <a:pPr algn="just"/>
            <a:r>
              <a:rPr lang="en-US"/>
              <a:t>Adopt a cow by supporting a </a:t>
            </a:r>
            <a:r>
              <a:rPr lang="en-US" i="1"/>
              <a:t>goshala</a:t>
            </a:r>
            <a:r>
              <a:rPr lang="en-US"/>
              <a:t> or purchase/maintain a cow.</a:t>
            </a:r>
          </a:p>
          <a:p>
            <a:pPr algn="just"/>
            <a:endParaRPr lang="en-US" smtClean="0"/>
          </a:p>
          <a:p>
            <a:pPr algn="just"/>
            <a:r>
              <a:rPr lang="en-US" smtClean="0"/>
              <a:t>One </a:t>
            </a:r>
            <a:r>
              <a:rPr lang="en-US"/>
              <a:t>becomes immediately connected with cows when one adopts a cow.</a:t>
            </a:r>
          </a:p>
          <a:p>
            <a:pPr algn="just"/>
            <a:endParaRPr lang="en-US" smtClean="0"/>
          </a:p>
          <a:p>
            <a:pPr algn="just"/>
            <a:r>
              <a:rPr lang="en-US" smtClean="0"/>
              <a:t>Support </a:t>
            </a:r>
            <a:r>
              <a:rPr lang="en-US"/>
              <a:t>the activities of devotees who maintain cows</a:t>
            </a:r>
            <a:r>
              <a:rPr lang="en-US" smtClean="0"/>
              <a:t>.</a:t>
            </a:r>
            <a:br>
              <a:rPr lang="en-US" smtClean="0"/>
            </a:br>
            <a:endParaRPr lang="en-US"/>
          </a:p>
        </p:txBody>
      </p:sp>
    </p:spTree>
    <p:extLst>
      <p:ext uri="{BB962C8B-B14F-4D97-AF65-F5344CB8AC3E}">
        <p14:creationId xmlns:p14="http://schemas.microsoft.com/office/powerpoint/2010/main" val="1261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Short Term Goal-7  * Adopt a Village *</a:t>
            </a:r>
            <a:endParaRPr lang="en-US" b="1"/>
          </a:p>
        </p:txBody>
      </p:sp>
      <p:sp>
        <p:nvSpPr>
          <p:cNvPr id="3" name="Content Placeholder 2"/>
          <p:cNvSpPr>
            <a:spLocks noGrp="1"/>
          </p:cNvSpPr>
          <p:nvPr>
            <p:ph idx="1"/>
          </p:nvPr>
        </p:nvSpPr>
        <p:spPr>
          <a:xfrm>
            <a:off x="680321" y="2336873"/>
            <a:ext cx="9613861" cy="4382904"/>
          </a:xfrm>
        </p:spPr>
        <p:txBody>
          <a:bodyPr>
            <a:normAutofit/>
          </a:bodyPr>
          <a:lstStyle/>
          <a:p>
            <a:pPr algn="just"/>
            <a:r>
              <a:rPr lang="en-US"/>
              <a:t>If villages disappear, cows will also disappear.</a:t>
            </a:r>
          </a:p>
          <a:p>
            <a:pPr algn="just"/>
            <a:r>
              <a:rPr lang="en-US"/>
              <a:t>Urbanization is increasing at an alarming rate. Globally by year 2050 an estimated 50% of the world population will live in cities if the present trend continues.</a:t>
            </a:r>
          </a:p>
          <a:p>
            <a:pPr algn="just"/>
            <a:r>
              <a:rPr lang="en-US"/>
              <a:t>Vedic culture is an agrarian-based culture where villages provide and support the most sustainable of economies, that based on natural agriculture using ox power.</a:t>
            </a:r>
          </a:p>
          <a:p>
            <a:pPr algn="ctr"/>
            <a:r>
              <a:rPr lang="en-US" b="1">
                <a:solidFill>
                  <a:srgbClr val="FFFF00"/>
                </a:solidFill>
              </a:rPr>
              <a:t>“The immediate program should be </a:t>
            </a:r>
            <a:endParaRPr lang="en-US" b="1" smtClean="0">
              <a:solidFill>
                <a:srgbClr val="FFFF00"/>
              </a:solidFill>
            </a:endParaRPr>
          </a:p>
          <a:p>
            <a:pPr algn="ctr"/>
            <a:r>
              <a:rPr lang="en-US" b="1" smtClean="0">
                <a:solidFill>
                  <a:srgbClr val="FFFF00"/>
                </a:solidFill>
              </a:rPr>
              <a:t>village </a:t>
            </a:r>
            <a:r>
              <a:rPr lang="en-US" b="1">
                <a:solidFill>
                  <a:srgbClr val="FFFF00"/>
                </a:solidFill>
              </a:rPr>
              <a:t>organization as Mahatma Gandhi contemplated.”</a:t>
            </a:r>
          </a:p>
          <a:p>
            <a:pPr marL="0" indent="0" algn="ctr">
              <a:buNone/>
            </a:pPr>
            <a:r>
              <a:rPr lang="en-US"/>
              <a:t>Srila Prabhupada, April 20, 1975, </a:t>
            </a:r>
            <a:r>
              <a:rPr lang="en-US" err="1"/>
              <a:t>Vrindavana</a:t>
            </a:r>
            <a:endParaRPr lang="en-US"/>
          </a:p>
          <a:p>
            <a:endParaRPr lang="en-US" smtClean="0"/>
          </a:p>
          <a:p>
            <a:endParaRPr lang="en-US"/>
          </a:p>
          <a:p>
            <a:endParaRPr lang="en-US" smtClean="0"/>
          </a:p>
          <a:p>
            <a:endParaRPr lang="en-US"/>
          </a:p>
        </p:txBody>
      </p:sp>
    </p:spTree>
    <p:extLst>
      <p:ext uri="{BB962C8B-B14F-4D97-AF65-F5344CB8AC3E}">
        <p14:creationId xmlns:p14="http://schemas.microsoft.com/office/powerpoint/2010/main" val="84114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LONG TERM OBJECTIVES</a:t>
            </a:r>
            <a:endParaRPr lang="en-US" b="1"/>
          </a:p>
        </p:txBody>
      </p:sp>
      <p:sp>
        <p:nvSpPr>
          <p:cNvPr id="3" name="Content Placeholder 2"/>
          <p:cNvSpPr>
            <a:spLocks noGrp="1"/>
          </p:cNvSpPr>
          <p:nvPr>
            <p:ph idx="1"/>
          </p:nvPr>
        </p:nvSpPr>
        <p:spPr/>
        <p:txBody>
          <a:bodyPr/>
          <a:lstStyle/>
          <a:p>
            <a:r>
              <a:rPr lang="en-US" dirty="0" smtClean="0"/>
              <a:t>Work </a:t>
            </a:r>
            <a:r>
              <a:rPr lang="en-US" dirty="0"/>
              <a:t>towards having the United Nations and Countries adopt our </a:t>
            </a:r>
            <a:r>
              <a:rPr lang="en-US" dirty="0">
                <a:solidFill>
                  <a:srgbClr val="FFFF00"/>
                </a:solidFill>
              </a:rPr>
              <a:t>Mother Surabhi as our universal mother</a:t>
            </a:r>
            <a:r>
              <a:rPr lang="en-US" dirty="0"/>
              <a:t>/national emblem.</a:t>
            </a:r>
          </a:p>
          <a:p>
            <a:endParaRPr lang="en-US" dirty="0" smtClean="0"/>
          </a:p>
          <a:p>
            <a:r>
              <a:rPr lang="en-US" dirty="0" smtClean="0"/>
              <a:t>Help </a:t>
            </a:r>
            <a:r>
              <a:rPr lang="en-US" dirty="0"/>
              <a:t>introduce legislation to stop cruelty to animals, especially the cows.</a:t>
            </a:r>
          </a:p>
          <a:p>
            <a:endParaRPr lang="en-US" dirty="0" smtClean="0"/>
          </a:p>
          <a:p>
            <a:r>
              <a:rPr lang="en-US" dirty="0"/>
              <a:t>Encourage devotees/congregational members to take up important posts in the government administration in as many countries as possible.</a:t>
            </a:r>
          </a:p>
          <a:p>
            <a:endParaRPr lang="en-US" dirty="0"/>
          </a:p>
        </p:txBody>
      </p:sp>
    </p:spTree>
    <p:extLst>
      <p:ext uri="{BB962C8B-B14F-4D97-AF65-F5344CB8AC3E}">
        <p14:creationId xmlns:p14="http://schemas.microsoft.com/office/powerpoint/2010/main" val="12572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LONG TERM OBJECTIVES</a:t>
            </a:r>
            <a:endParaRPr lang="en-US"/>
          </a:p>
        </p:txBody>
      </p:sp>
      <p:sp>
        <p:nvSpPr>
          <p:cNvPr id="3" name="Content Placeholder 2"/>
          <p:cNvSpPr>
            <a:spLocks noGrp="1"/>
          </p:cNvSpPr>
          <p:nvPr>
            <p:ph idx="1"/>
          </p:nvPr>
        </p:nvSpPr>
        <p:spPr/>
        <p:txBody>
          <a:bodyPr/>
          <a:lstStyle/>
          <a:p>
            <a:endParaRPr lang="en-US" dirty="0" smtClean="0"/>
          </a:p>
          <a:p>
            <a:r>
              <a:rPr lang="en-US" dirty="0" smtClean="0"/>
              <a:t>Demonstrate </a:t>
            </a:r>
            <a:r>
              <a:rPr lang="en-US" dirty="0"/>
              <a:t>the benefits of an agrarian lifestyle, the superiority of a cow driven economy – </a:t>
            </a:r>
            <a:r>
              <a:rPr lang="en-US" dirty="0">
                <a:solidFill>
                  <a:srgbClr val="FFFF00"/>
                </a:solidFill>
              </a:rPr>
              <a:t>Agrarian Revival</a:t>
            </a:r>
            <a:r>
              <a:rPr lang="en-US" dirty="0"/>
              <a:t> through traditional technologies for a sustainable economic growth.</a:t>
            </a:r>
          </a:p>
          <a:p>
            <a:endParaRPr lang="en-US" dirty="0" smtClean="0"/>
          </a:p>
          <a:p>
            <a:r>
              <a:rPr lang="en-US" dirty="0" smtClean="0"/>
              <a:t>Promote </a:t>
            </a:r>
            <a:r>
              <a:rPr lang="en-US" dirty="0"/>
              <a:t>Yoga, Vegetarianism, </a:t>
            </a:r>
            <a:r>
              <a:rPr lang="en-US" dirty="0" smtClean="0"/>
              <a:t>Natural </a:t>
            </a:r>
            <a:r>
              <a:rPr lang="en-US" dirty="0"/>
              <a:t>Foods, </a:t>
            </a:r>
            <a:r>
              <a:rPr lang="en-US" dirty="0" smtClean="0"/>
              <a:t>Natural Farming.</a:t>
            </a:r>
          </a:p>
          <a:p>
            <a:endParaRPr lang="en-US" dirty="0"/>
          </a:p>
          <a:p>
            <a:r>
              <a:rPr lang="en-US" dirty="0" smtClean="0"/>
              <a:t>Promote ahimsa food, ahimsa cloth and ahimsa medicines.</a:t>
            </a:r>
            <a:endParaRPr lang="en-US" dirty="0"/>
          </a:p>
          <a:p>
            <a:endParaRPr lang="en-US" dirty="0"/>
          </a:p>
        </p:txBody>
      </p:sp>
    </p:spTree>
    <p:extLst>
      <p:ext uri="{BB962C8B-B14F-4D97-AF65-F5344CB8AC3E}">
        <p14:creationId xmlns:p14="http://schemas.microsoft.com/office/powerpoint/2010/main" val="11360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LONG TERM OBJECTIVES</a:t>
            </a:r>
            <a:endParaRPr lang="en-US"/>
          </a:p>
        </p:txBody>
      </p:sp>
      <p:sp>
        <p:nvSpPr>
          <p:cNvPr id="3" name="Content Placeholder 2"/>
          <p:cNvSpPr>
            <a:spLocks noGrp="1"/>
          </p:cNvSpPr>
          <p:nvPr>
            <p:ph idx="1"/>
          </p:nvPr>
        </p:nvSpPr>
        <p:spPr/>
        <p:txBody>
          <a:bodyPr/>
          <a:lstStyle/>
          <a:p>
            <a:endParaRPr lang="en-US" smtClean="0"/>
          </a:p>
          <a:p>
            <a:r>
              <a:rPr lang="en-US" smtClean="0"/>
              <a:t>Teach </a:t>
            </a:r>
            <a:r>
              <a:rPr lang="en-US"/>
              <a:t>the harmful effects of chemical pesticides, chemical fertilizers, hybrid seeds and </a:t>
            </a:r>
            <a:r>
              <a:rPr lang="en-US" smtClean="0"/>
              <a:t>hard technology in farming.</a:t>
            </a:r>
            <a:endParaRPr lang="en-US"/>
          </a:p>
          <a:p>
            <a:endParaRPr lang="en-US" smtClean="0"/>
          </a:p>
          <a:p>
            <a:r>
              <a:rPr lang="en-US" smtClean="0"/>
              <a:t>Promote </a:t>
            </a:r>
            <a:r>
              <a:rPr lang="en-US"/>
              <a:t>traditional occupation through traditional education</a:t>
            </a:r>
          </a:p>
          <a:p>
            <a:endParaRPr lang="en-US" smtClean="0"/>
          </a:p>
          <a:p>
            <a:r>
              <a:rPr lang="en-US" smtClean="0"/>
              <a:t>Help </a:t>
            </a:r>
            <a:r>
              <a:rPr lang="en-US"/>
              <a:t>re-establish the concept of </a:t>
            </a:r>
            <a:r>
              <a:rPr lang="en-US" err="1"/>
              <a:t>gochar</a:t>
            </a:r>
            <a:r>
              <a:rPr lang="en-US"/>
              <a:t> </a:t>
            </a:r>
            <a:r>
              <a:rPr lang="en-US" err="1"/>
              <a:t>bhumi</a:t>
            </a:r>
            <a:r>
              <a:rPr lang="en-US"/>
              <a:t> providing ample grazing fields for cows.</a:t>
            </a:r>
          </a:p>
          <a:p>
            <a:pPr marL="0" marR="0" lvl="0" indent="0" defTabSz="914400" eaLnBrk="1" fontAlgn="auto" latinLnBrk="0" hangingPunct="1">
              <a:lnSpc>
                <a:spcPct val="100000"/>
              </a:lnSpc>
              <a:spcBef>
                <a:spcPts val="0"/>
              </a:spcBef>
              <a:spcAft>
                <a:spcPts val="0"/>
              </a:spcAft>
              <a:buClrTx/>
              <a:buSzTx/>
              <a:buFontTx/>
              <a:buNone/>
              <a:tabLst/>
              <a:defRPr/>
            </a:pPr>
            <a:endParaRPr lang="en-US" smtClean="0"/>
          </a:p>
        </p:txBody>
      </p:sp>
    </p:spTree>
    <p:extLst>
      <p:ext uri="{BB962C8B-B14F-4D97-AF65-F5344CB8AC3E}">
        <p14:creationId xmlns:p14="http://schemas.microsoft.com/office/powerpoint/2010/main" val="13941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LONG TERM OBJECTIVES</a:t>
            </a:r>
            <a:endParaRPr lang="en-US"/>
          </a:p>
        </p:txBody>
      </p:sp>
      <p:sp>
        <p:nvSpPr>
          <p:cNvPr id="3" name="Content Placeholder 2"/>
          <p:cNvSpPr>
            <a:spLocks noGrp="1"/>
          </p:cNvSpPr>
          <p:nvPr>
            <p:ph idx="1"/>
          </p:nvPr>
        </p:nvSpPr>
        <p:spPr/>
        <p:txBody>
          <a:bodyPr/>
          <a:lstStyle/>
          <a:p>
            <a:endParaRPr lang="en-US" dirty="0" smtClean="0"/>
          </a:p>
          <a:p>
            <a:endParaRPr lang="en-US" dirty="0"/>
          </a:p>
          <a:p>
            <a:r>
              <a:rPr lang="en-US" dirty="0" smtClean="0"/>
              <a:t>Educate </a:t>
            </a:r>
            <a:r>
              <a:rPr lang="en-US" dirty="0"/>
              <a:t>organizations and governments about the merits of A-2 Category Milk as found in indigenous breeds (desi cows) and </a:t>
            </a:r>
            <a:r>
              <a:rPr lang="en-US" dirty="0" smtClean="0"/>
              <a:t>the potential </a:t>
            </a:r>
            <a:r>
              <a:rPr lang="en-US" dirty="0"/>
              <a:t>demerits of A-1 Category Milk as found in non-indigenous breeds. Encourage more in depth study on the subject.</a:t>
            </a:r>
          </a:p>
          <a:p>
            <a:endParaRPr lang="en-US" dirty="0"/>
          </a:p>
        </p:txBody>
      </p:sp>
    </p:spTree>
    <p:extLst>
      <p:ext uri="{BB962C8B-B14F-4D97-AF65-F5344CB8AC3E}">
        <p14:creationId xmlns:p14="http://schemas.microsoft.com/office/powerpoint/2010/main" val="1747969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LONG TERM OBJECTIVES</a:t>
            </a:r>
          </a:p>
        </p:txBody>
      </p:sp>
      <p:sp>
        <p:nvSpPr>
          <p:cNvPr id="3" name="Content Placeholder 2"/>
          <p:cNvSpPr>
            <a:spLocks noGrp="1"/>
          </p:cNvSpPr>
          <p:nvPr>
            <p:ph idx="1"/>
          </p:nvPr>
        </p:nvSpPr>
        <p:spPr/>
        <p:txBody>
          <a:bodyPr/>
          <a:lstStyle/>
          <a:p>
            <a:endParaRPr lang="en-US" smtClean="0"/>
          </a:p>
          <a:p>
            <a:endParaRPr lang="en-US"/>
          </a:p>
          <a:p>
            <a:r>
              <a:rPr lang="en-US" smtClean="0"/>
              <a:t>Assist </a:t>
            </a:r>
            <a:r>
              <a:rPr lang="en-US"/>
              <a:t>governments in reverting many of the critical global problems such as desertification and climate change by promoting natural large scale grazing of animals, especially cows and showing examples of a more simple and natural way of living in keeping with the concepts of simple living and high thinking.</a:t>
            </a:r>
          </a:p>
          <a:p>
            <a:endParaRPr lang="en-US"/>
          </a:p>
        </p:txBody>
      </p:sp>
    </p:spTree>
    <p:extLst>
      <p:ext uri="{BB962C8B-B14F-4D97-AF65-F5344CB8AC3E}">
        <p14:creationId xmlns:p14="http://schemas.microsoft.com/office/powerpoint/2010/main" val="1087411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STAKEHOLDERS</a:t>
            </a:r>
            <a:endParaRPr lang="en-US" b="1"/>
          </a:p>
        </p:txBody>
      </p:sp>
      <p:sp>
        <p:nvSpPr>
          <p:cNvPr id="3" name="Content Placeholder 2"/>
          <p:cNvSpPr>
            <a:spLocks noGrp="1"/>
          </p:cNvSpPr>
          <p:nvPr>
            <p:ph idx="1"/>
          </p:nvPr>
        </p:nvSpPr>
        <p:spPr>
          <a:xfrm>
            <a:off x="680321" y="2336872"/>
            <a:ext cx="9613861" cy="4521127"/>
          </a:xfrm>
        </p:spPr>
        <p:txBody>
          <a:bodyPr>
            <a:normAutofit/>
          </a:bodyPr>
          <a:lstStyle/>
          <a:p>
            <a:r>
              <a:rPr lang="en-US" dirty="0" smtClean="0"/>
              <a:t>The present stakeholders from India, Indonesia, Canada, USA, Malaysia and Ukraine have been promoting a </a:t>
            </a:r>
            <a:r>
              <a:rPr lang="en-US" dirty="0" smtClean="0">
                <a:solidFill>
                  <a:srgbClr val="FFFF00"/>
                </a:solidFill>
              </a:rPr>
              <a:t>Cow-Based Culture</a:t>
            </a:r>
            <a:r>
              <a:rPr lang="en-US" dirty="0" smtClean="0"/>
              <a:t> in their respective countries for the last few years.</a:t>
            </a:r>
          </a:p>
          <a:p>
            <a:endParaRPr lang="en-US" dirty="0" smtClean="0"/>
          </a:p>
          <a:p>
            <a:r>
              <a:rPr lang="en-US" dirty="0" smtClean="0"/>
              <a:t>Each stakeholder agrees to become a </a:t>
            </a:r>
            <a:r>
              <a:rPr lang="en-US" dirty="0" smtClean="0">
                <a:solidFill>
                  <a:srgbClr val="FFFF00"/>
                </a:solidFill>
              </a:rPr>
              <a:t>“Serve Surabhi Host Team”</a:t>
            </a:r>
            <a:r>
              <a:rPr lang="en-US" dirty="0" smtClean="0"/>
              <a:t> for his country and actively promotes the aims and objectives of</a:t>
            </a:r>
            <a:r>
              <a:rPr lang="en-US" dirty="0">
                <a:solidFill>
                  <a:srgbClr val="FFFF00"/>
                </a:solidFill>
              </a:rPr>
              <a:t> </a:t>
            </a:r>
            <a:r>
              <a:rPr lang="en-US" dirty="0" err="1">
                <a:solidFill>
                  <a:srgbClr val="FFFF00"/>
                </a:solidFill>
              </a:rPr>
              <a:t>Śrī</a:t>
            </a:r>
            <a:r>
              <a:rPr lang="en-US" dirty="0" smtClean="0">
                <a:solidFill>
                  <a:srgbClr val="FFFF00"/>
                </a:solidFill>
              </a:rPr>
              <a:t> Surabhi Global</a:t>
            </a:r>
            <a:r>
              <a:rPr lang="en-US" dirty="0" smtClean="0"/>
              <a:t> on a voluntary basis.</a:t>
            </a:r>
          </a:p>
          <a:p>
            <a:endParaRPr lang="en-US" dirty="0" smtClean="0"/>
          </a:p>
          <a:p>
            <a:r>
              <a:rPr lang="en-US" dirty="0" smtClean="0"/>
              <a:t>Any registered </a:t>
            </a:r>
            <a:r>
              <a:rPr lang="en-US" dirty="0" smtClean="0">
                <a:solidFill>
                  <a:srgbClr val="FFFF00"/>
                </a:solidFill>
              </a:rPr>
              <a:t>Serve Surabhi Team</a:t>
            </a:r>
            <a:r>
              <a:rPr lang="en-US" dirty="0" smtClean="0"/>
              <a:t> from any other country may become a stakeholder by contacting any of the Continental and National Directors listed at the end of the presentation.</a:t>
            </a:r>
            <a:endParaRPr lang="en-US" dirty="0"/>
          </a:p>
        </p:txBody>
      </p:sp>
    </p:spTree>
    <p:extLst>
      <p:ext uri="{BB962C8B-B14F-4D97-AF65-F5344CB8AC3E}">
        <p14:creationId xmlns:p14="http://schemas.microsoft.com/office/powerpoint/2010/main" val="57740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LOGO </a:t>
            </a:r>
            <a:br>
              <a:rPr lang="en-US" b="1" dirty="0"/>
            </a:br>
            <a:r>
              <a:rPr lang="en-US" b="1" dirty="0"/>
              <a:t> OṀ ŚRĪ SURABHI CAMPAIGN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8623" y="2115879"/>
            <a:ext cx="4199861" cy="4593266"/>
          </a:xfrm>
        </p:spPr>
      </p:pic>
    </p:spTree>
    <p:extLst>
      <p:ext uri="{BB962C8B-B14F-4D97-AF65-F5344CB8AC3E}">
        <p14:creationId xmlns:p14="http://schemas.microsoft.com/office/powerpoint/2010/main" val="1048970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ŚRĪ</a:t>
            </a:r>
            <a:r>
              <a:rPr lang="en-US" b="1" dirty="0" smtClean="0"/>
              <a:t> SURABHI GLOBAL	</a:t>
            </a:r>
            <a:br>
              <a:rPr lang="en-US" b="1" dirty="0" smtClean="0"/>
            </a:br>
            <a:r>
              <a:rPr lang="en-US" sz="2800" b="1" dirty="0" smtClean="0"/>
              <a:t>Promoting a Global Cow-Based Culture</a:t>
            </a:r>
            <a:endParaRPr lang="en-US" sz="2800" b="1" dirty="0"/>
          </a:p>
        </p:txBody>
      </p:sp>
      <p:sp>
        <p:nvSpPr>
          <p:cNvPr id="3" name="Content Placeholder 2"/>
          <p:cNvSpPr>
            <a:spLocks noGrp="1"/>
          </p:cNvSpPr>
          <p:nvPr>
            <p:ph idx="1"/>
          </p:nvPr>
        </p:nvSpPr>
        <p:spPr/>
        <p:txBody>
          <a:bodyPr>
            <a:normAutofit lnSpcReduction="10000"/>
          </a:bodyPr>
          <a:lstStyle/>
          <a:p>
            <a:r>
              <a:rPr lang="en-US" dirty="0" err="1">
                <a:solidFill>
                  <a:srgbClr val="FFFF00"/>
                </a:solidFill>
              </a:rPr>
              <a:t>Śrī</a:t>
            </a:r>
            <a:r>
              <a:rPr lang="en-US" b="1" dirty="0" smtClean="0">
                <a:solidFill>
                  <a:srgbClr val="FFFF00"/>
                </a:solidFill>
              </a:rPr>
              <a:t> </a:t>
            </a:r>
            <a:r>
              <a:rPr lang="en-US" b="1" dirty="0">
                <a:solidFill>
                  <a:srgbClr val="FFFF00"/>
                </a:solidFill>
              </a:rPr>
              <a:t>Surabhi Global</a:t>
            </a:r>
            <a:r>
              <a:rPr lang="en-US" dirty="0"/>
              <a:t> aims at introducing the </a:t>
            </a:r>
            <a:r>
              <a:rPr lang="en-US" dirty="0" err="1">
                <a:solidFill>
                  <a:srgbClr val="FFFF00"/>
                </a:solidFill>
              </a:rPr>
              <a:t>Śrī</a:t>
            </a:r>
            <a:r>
              <a:rPr lang="en-US" dirty="0" smtClean="0">
                <a:solidFill>
                  <a:srgbClr val="FFFF00"/>
                </a:solidFill>
              </a:rPr>
              <a:t> </a:t>
            </a:r>
            <a:r>
              <a:rPr lang="en-US" dirty="0">
                <a:solidFill>
                  <a:srgbClr val="FFFF00"/>
                </a:solidFill>
              </a:rPr>
              <a:t>Surabhi </a:t>
            </a:r>
            <a:r>
              <a:rPr lang="en-US" dirty="0" smtClean="0">
                <a:solidFill>
                  <a:srgbClr val="FFFF00"/>
                </a:solidFill>
              </a:rPr>
              <a:t>Mobile App</a:t>
            </a:r>
            <a:r>
              <a:rPr lang="en-US" dirty="0" smtClean="0"/>
              <a:t> </a:t>
            </a:r>
            <a:r>
              <a:rPr lang="en-US" dirty="0"/>
              <a:t>launched on January 15 </a:t>
            </a:r>
            <a:r>
              <a:rPr lang="en-US" dirty="0" smtClean="0"/>
              <a:t>2018 (Android Version) and on May 20 2018 (iOS Version) </a:t>
            </a:r>
            <a:r>
              <a:rPr lang="en-US" dirty="0"/>
              <a:t>in as many countries as </a:t>
            </a:r>
            <a:r>
              <a:rPr lang="en-US" dirty="0" smtClean="0"/>
              <a:t>possible </a:t>
            </a:r>
            <a:r>
              <a:rPr lang="en-US" dirty="0" smtClean="0">
                <a:solidFill>
                  <a:srgbClr val="FFFF00"/>
                </a:solidFill>
              </a:rPr>
              <a:t>(our </a:t>
            </a:r>
            <a:r>
              <a:rPr lang="en-US" dirty="0">
                <a:solidFill>
                  <a:srgbClr val="FFFF00"/>
                </a:solidFill>
              </a:rPr>
              <a:t>target is 108 countries)</a:t>
            </a:r>
            <a:r>
              <a:rPr lang="en-US" dirty="0"/>
              <a:t> to help promote the aims and objectives of the </a:t>
            </a:r>
            <a:r>
              <a:rPr lang="en-US" dirty="0">
                <a:solidFill>
                  <a:srgbClr val="FFFF00"/>
                </a:solidFill>
              </a:rPr>
              <a:t>OṀ </a:t>
            </a:r>
            <a:r>
              <a:rPr lang="en-US" dirty="0" err="1">
                <a:solidFill>
                  <a:srgbClr val="FFFF00"/>
                </a:solidFill>
              </a:rPr>
              <a:t>Śrī</a:t>
            </a:r>
            <a:r>
              <a:rPr lang="en-US" dirty="0">
                <a:solidFill>
                  <a:srgbClr val="FFFF00"/>
                </a:solidFill>
              </a:rPr>
              <a:t> Surabhi </a:t>
            </a:r>
            <a:r>
              <a:rPr lang="en-US" dirty="0" smtClean="0">
                <a:solidFill>
                  <a:srgbClr val="FFFF00"/>
                </a:solidFill>
              </a:rPr>
              <a:t>Campaign</a:t>
            </a:r>
            <a:r>
              <a:rPr lang="en-US" dirty="0" smtClean="0"/>
              <a:t>: see the following link: </a:t>
            </a:r>
            <a:r>
              <a:rPr lang="en-US" dirty="0" smtClean="0">
                <a:hlinkClick r:id="rId2"/>
              </a:rPr>
              <a:t>http</a:t>
            </a:r>
            <a:r>
              <a:rPr lang="en-US" dirty="0">
                <a:hlinkClick r:id="rId2"/>
              </a:rPr>
              <a:t>://www.srisurabhi.org/campaign-objectives</a:t>
            </a:r>
            <a:r>
              <a:rPr lang="en-US" dirty="0" smtClean="0">
                <a:hlinkClick r:id="rId2"/>
              </a:rPr>
              <a:t>/</a:t>
            </a:r>
            <a:endParaRPr lang="en-US" dirty="0"/>
          </a:p>
          <a:p>
            <a:endParaRPr lang="en-US" dirty="0" smtClean="0"/>
          </a:p>
          <a:p>
            <a:r>
              <a:rPr lang="en-US" dirty="0" smtClean="0">
                <a:solidFill>
                  <a:srgbClr val="FFFF00"/>
                </a:solidFill>
              </a:rPr>
              <a:t>Serve Surabhi </a:t>
            </a:r>
            <a:r>
              <a:rPr lang="en-US" dirty="0">
                <a:solidFill>
                  <a:srgbClr val="FFFF00"/>
                </a:solidFill>
              </a:rPr>
              <a:t>M</a:t>
            </a:r>
            <a:r>
              <a:rPr lang="en-US" dirty="0" smtClean="0">
                <a:solidFill>
                  <a:srgbClr val="FFFF00"/>
                </a:solidFill>
              </a:rPr>
              <a:t>embers</a:t>
            </a:r>
            <a:r>
              <a:rPr lang="en-US" dirty="0" smtClean="0"/>
              <a:t> who register as </a:t>
            </a:r>
            <a:r>
              <a:rPr lang="en-US" dirty="0" smtClean="0">
                <a:solidFill>
                  <a:srgbClr val="FFFF00"/>
                </a:solidFill>
              </a:rPr>
              <a:t>Serve Surabhi Teams</a:t>
            </a:r>
            <a:r>
              <a:rPr lang="en-US" dirty="0"/>
              <a:t> </a:t>
            </a:r>
            <a:r>
              <a:rPr lang="en-US" dirty="0" smtClean="0"/>
              <a:t> may be selected as  the “Hosting Agent” for their country. </a:t>
            </a:r>
            <a:r>
              <a:rPr lang="en-US" dirty="0"/>
              <a:t>Sri Surabhi App registered members from each country will be cared for and </a:t>
            </a:r>
            <a:r>
              <a:rPr lang="en-US" dirty="0" smtClean="0"/>
              <a:t>serviced </a:t>
            </a:r>
            <a:r>
              <a:rPr lang="en-US" dirty="0"/>
              <a:t>by their </a:t>
            </a:r>
            <a:r>
              <a:rPr lang="en-US" dirty="0" smtClean="0">
                <a:solidFill>
                  <a:srgbClr val="FFFF00"/>
                </a:solidFill>
              </a:rPr>
              <a:t>“Serve Surabhi Host Team”</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7603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a:solidFill>
                  <a:srgbClr val="FFFF00"/>
                </a:solidFill>
              </a:rPr>
              <a:t> </a:t>
            </a:r>
            <a:r>
              <a:rPr lang="en-US" dirty="0" smtClean="0"/>
              <a:t>ŚRĪ </a:t>
            </a:r>
            <a:r>
              <a:rPr lang="en-US" dirty="0"/>
              <a:t>SURABHI </a:t>
            </a:r>
            <a:r>
              <a:rPr lang="en-US" dirty="0" smtClean="0"/>
              <a:t>GLOBAL</a:t>
            </a:r>
            <a:r>
              <a:rPr lang="en-US" dirty="0"/>
              <a:t>	</a:t>
            </a:r>
            <a:br>
              <a:rPr lang="en-US" dirty="0"/>
            </a:br>
            <a:r>
              <a:rPr lang="en-US" dirty="0" smtClean="0"/>
              <a:t>		     </a:t>
            </a:r>
            <a:r>
              <a:rPr lang="en-US" sz="2800" dirty="0" smtClean="0"/>
              <a:t>Three Levels of Involvement</a:t>
            </a:r>
            <a:endParaRPr lang="en-US" sz="2800" dirty="0"/>
          </a:p>
        </p:txBody>
      </p:sp>
      <p:sp>
        <p:nvSpPr>
          <p:cNvPr id="3" name="Content Placeholder 2"/>
          <p:cNvSpPr>
            <a:spLocks noGrp="1"/>
          </p:cNvSpPr>
          <p:nvPr>
            <p:ph idx="1"/>
          </p:nvPr>
        </p:nvSpPr>
        <p:spPr>
          <a:xfrm>
            <a:off x="680321" y="2336873"/>
            <a:ext cx="9613861" cy="4256432"/>
          </a:xfrm>
        </p:spPr>
        <p:txBody>
          <a:bodyPr>
            <a:normAutofit/>
          </a:bodyPr>
          <a:lstStyle/>
          <a:p>
            <a:pPr lvl="1"/>
            <a:r>
              <a:rPr lang="en-US" dirty="0" smtClean="0">
                <a:solidFill>
                  <a:srgbClr val="FFFF00"/>
                </a:solidFill>
              </a:rPr>
              <a:t>1</a:t>
            </a:r>
            <a:r>
              <a:rPr lang="en-US" dirty="0">
                <a:solidFill>
                  <a:srgbClr val="FFFF00"/>
                </a:solidFill>
              </a:rPr>
              <a:t>) </a:t>
            </a:r>
            <a:r>
              <a:rPr lang="en-US" b="1" dirty="0" smtClean="0">
                <a:solidFill>
                  <a:srgbClr val="FFFF00"/>
                </a:solidFill>
              </a:rPr>
              <a:t>SERVE SURABHI MEMBER</a:t>
            </a:r>
          </a:p>
          <a:p>
            <a:pPr lvl="2"/>
            <a:r>
              <a:rPr lang="en-US" dirty="0" smtClean="0"/>
              <a:t>Individuals can register online to become a Serve Surabhi Member. On line application </a:t>
            </a:r>
            <a:r>
              <a:rPr lang="en-US" dirty="0"/>
              <a:t>is available at </a:t>
            </a:r>
            <a:r>
              <a:rPr lang="en-US" dirty="0">
                <a:hlinkClick r:id="rId2"/>
              </a:rPr>
              <a:t>http://www.srisurabhi.org/serve-surabhi</a:t>
            </a:r>
            <a:r>
              <a:rPr lang="en-US" dirty="0" smtClean="0">
                <a:hlinkClick r:id="rId2"/>
              </a:rPr>
              <a:t>/</a:t>
            </a:r>
            <a:r>
              <a:rPr lang="en-US" dirty="0" smtClean="0"/>
              <a:t> </a:t>
            </a:r>
            <a:endParaRPr lang="en-US" dirty="0"/>
          </a:p>
          <a:p>
            <a:pPr lvl="1"/>
            <a:endParaRPr lang="en-US" dirty="0"/>
          </a:p>
          <a:p>
            <a:pPr lvl="1"/>
            <a:r>
              <a:rPr lang="en-US" dirty="0">
                <a:solidFill>
                  <a:srgbClr val="FFFF00"/>
                </a:solidFill>
              </a:rPr>
              <a:t>2) </a:t>
            </a:r>
            <a:r>
              <a:rPr lang="en-US" b="1" dirty="0" smtClean="0">
                <a:solidFill>
                  <a:srgbClr val="FFFF00"/>
                </a:solidFill>
              </a:rPr>
              <a:t>SERVE SURABHI TEAM</a:t>
            </a:r>
          </a:p>
          <a:p>
            <a:pPr lvl="2"/>
            <a:r>
              <a:rPr lang="en-US" dirty="0" smtClean="0"/>
              <a:t>Five Serve Surabhi Members can register as a Serve Surabhi Team in their area. Online application </a:t>
            </a:r>
            <a:r>
              <a:rPr lang="en-US" dirty="0"/>
              <a:t>is available at </a:t>
            </a:r>
            <a:r>
              <a:rPr lang="en-US" dirty="0">
                <a:hlinkClick r:id="rId3"/>
              </a:rPr>
              <a:t>http://www.srisurabhi.org/serve-surabhi-teams</a:t>
            </a:r>
            <a:r>
              <a:rPr lang="en-US" dirty="0" smtClean="0">
                <a:hlinkClick r:id="rId3"/>
              </a:rPr>
              <a:t>/</a:t>
            </a:r>
            <a:r>
              <a:rPr lang="en-US" dirty="0" smtClean="0"/>
              <a:t> </a:t>
            </a:r>
            <a:endParaRPr lang="en-US" dirty="0"/>
          </a:p>
          <a:p>
            <a:pPr lvl="1"/>
            <a:endParaRPr lang="en-US" dirty="0" smtClean="0"/>
          </a:p>
          <a:p>
            <a:pPr lvl="1"/>
            <a:r>
              <a:rPr lang="en-US" dirty="0" smtClean="0">
                <a:solidFill>
                  <a:srgbClr val="FFFF00"/>
                </a:solidFill>
              </a:rPr>
              <a:t>3</a:t>
            </a:r>
            <a:r>
              <a:rPr lang="en-US" dirty="0">
                <a:solidFill>
                  <a:srgbClr val="FFFF00"/>
                </a:solidFill>
              </a:rPr>
              <a:t>) </a:t>
            </a:r>
            <a:r>
              <a:rPr lang="en-US" b="1" dirty="0" smtClean="0">
                <a:solidFill>
                  <a:srgbClr val="FFFF00"/>
                </a:solidFill>
              </a:rPr>
              <a:t>SERVE SURABHI HOST TEAM</a:t>
            </a:r>
          </a:p>
          <a:p>
            <a:pPr lvl="2"/>
            <a:r>
              <a:rPr lang="en-US" dirty="0"/>
              <a:t>Those interested to become the “Hosting Agent” for a particular country must fill in the “Sri Surabhi Hosting Team” MOU in keeping with the guidelines given by ISKCON-Daiva Varnasrama Ministry (IDVM-India), the initiator of the </a:t>
            </a:r>
            <a:r>
              <a:rPr lang="en-US" dirty="0">
                <a:solidFill>
                  <a:srgbClr val="FFFF00"/>
                </a:solidFill>
              </a:rPr>
              <a:t>OṀ </a:t>
            </a:r>
            <a:r>
              <a:rPr lang="en-US" dirty="0" err="1">
                <a:solidFill>
                  <a:srgbClr val="FFFF00"/>
                </a:solidFill>
              </a:rPr>
              <a:t>Śrī</a:t>
            </a:r>
            <a:r>
              <a:rPr lang="en-US" dirty="0">
                <a:solidFill>
                  <a:srgbClr val="FFFF00"/>
                </a:solidFill>
              </a:rPr>
              <a:t> Surabhi </a:t>
            </a:r>
            <a:r>
              <a:rPr lang="en-US" dirty="0" smtClean="0">
                <a:solidFill>
                  <a:srgbClr val="FFFF00"/>
                </a:solidFill>
              </a:rPr>
              <a:t>Campaign</a:t>
            </a:r>
            <a:r>
              <a:rPr lang="en-US" dirty="0" smtClean="0"/>
              <a:t>. </a:t>
            </a:r>
            <a:r>
              <a:rPr lang="en-US" dirty="0"/>
              <a:t>One may write to: </a:t>
            </a:r>
            <a:r>
              <a:rPr lang="en-US" dirty="0">
                <a:hlinkClick r:id="rId4"/>
              </a:rPr>
              <a:t>info@srisurabhi.org</a:t>
            </a:r>
            <a:r>
              <a:rPr lang="en-US" dirty="0"/>
              <a:t>  for more details.</a:t>
            </a:r>
          </a:p>
          <a:p>
            <a:endParaRPr lang="en-US" dirty="0"/>
          </a:p>
        </p:txBody>
      </p:sp>
    </p:spTree>
    <p:extLst>
      <p:ext uri="{BB962C8B-B14F-4D97-AF65-F5344CB8AC3E}">
        <p14:creationId xmlns:p14="http://schemas.microsoft.com/office/powerpoint/2010/main" val="20542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ACTIVITIES</a:t>
            </a:r>
            <a:endParaRPr lang="en-US" b="1"/>
          </a:p>
        </p:txBody>
      </p:sp>
      <p:sp>
        <p:nvSpPr>
          <p:cNvPr id="3" name="Content Placeholder 2"/>
          <p:cNvSpPr>
            <a:spLocks noGrp="1"/>
          </p:cNvSpPr>
          <p:nvPr>
            <p:ph idx="1"/>
          </p:nvPr>
        </p:nvSpPr>
        <p:spPr>
          <a:xfrm>
            <a:off x="680321" y="2336872"/>
            <a:ext cx="9613861" cy="4682493"/>
          </a:xfrm>
        </p:spPr>
        <p:txBody>
          <a:bodyPr>
            <a:normAutofit/>
          </a:bodyPr>
          <a:lstStyle/>
          <a:p>
            <a:r>
              <a:rPr lang="en-US" dirty="0" smtClean="0"/>
              <a:t>Dedicated websites (see links at the end of the presentation)</a:t>
            </a:r>
          </a:p>
          <a:p>
            <a:r>
              <a:rPr lang="en-US" dirty="0" err="1"/>
              <a:t>Śrī</a:t>
            </a:r>
            <a:r>
              <a:rPr lang="en-US" dirty="0" smtClean="0"/>
              <a:t> Surabhi App (since 2018 Android and iOS versions available)</a:t>
            </a:r>
          </a:p>
          <a:p>
            <a:r>
              <a:rPr lang="en-US" dirty="0" smtClean="0"/>
              <a:t>Cow Culture Conference in California (May 2018)</a:t>
            </a:r>
          </a:p>
          <a:p>
            <a:r>
              <a:rPr lang="en-US" dirty="0" smtClean="0"/>
              <a:t>Documentaries (listed at campaign website and Sri Surabhi App)</a:t>
            </a:r>
          </a:p>
          <a:p>
            <a:r>
              <a:rPr lang="en-US" dirty="0" smtClean="0"/>
              <a:t>Books (listed at campaign website)</a:t>
            </a:r>
          </a:p>
          <a:p>
            <a:r>
              <a:rPr lang="en-US" dirty="0" smtClean="0"/>
              <a:t>Pamphlets (listed at campaign website)</a:t>
            </a:r>
          </a:p>
          <a:p>
            <a:r>
              <a:rPr lang="en-US" dirty="0" smtClean="0"/>
              <a:t>Village Outreach programs (Dharma Go Gram Yatra)</a:t>
            </a:r>
          </a:p>
          <a:p>
            <a:r>
              <a:rPr lang="en-US" dirty="0" smtClean="0"/>
              <a:t>Seminars/Conferences (</a:t>
            </a:r>
            <a:r>
              <a:rPr lang="en-US" dirty="0" err="1" smtClean="0"/>
              <a:t>www.srisurabhi.org</a:t>
            </a:r>
            <a:r>
              <a:rPr lang="en-US" dirty="0" smtClean="0"/>
              <a:t>) </a:t>
            </a:r>
          </a:p>
          <a:p>
            <a:r>
              <a:rPr lang="en-US" dirty="0" err="1" smtClean="0"/>
              <a:t>Gurukulas</a:t>
            </a:r>
            <a:r>
              <a:rPr lang="en-US" dirty="0" smtClean="0"/>
              <a:t> &amp; Varnasrama Colleges (Various levels of developments)</a:t>
            </a:r>
          </a:p>
          <a:p>
            <a:r>
              <a:rPr lang="en-US" dirty="0" smtClean="0"/>
              <a:t>WhatsApp Social Media Groups (Global Varnasrama Mission)</a:t>
            </a:r>
            <a:endParaRPr lang="en-US" dirty="0"/>
          </a:p>
        </p:txBody>
      </p:sp>
    </p:spTree>
    <p:extLst>
      <p:ext uri="{BB962C8B-B14F-4D97-AF65-F5344CB8AC3E}">
        <p14:creationId xmlns:p14="http://schemas.microsoft.com/office/powerpoint/2010/main" val="126579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GET INVOLVED</a:t>
            </a:r>
            <a:endParaRPr lang="en-US" b="1"/>
          </a:p>
        </p:txBody>
      </p:sp>
      <p:sp>
        <p:nvSpPr>
          <p:cNvPr id="3" name="Content Placeholder 2"/>
          <p:cNvSpPr>
            <a:spLocks noGrp="1"/>
          </p:cNvSpPr>
          <p:nvPr>
            <p:ph idx="1"/>
          </p:nvPr>
        </p:nvSpPr>
        <p:spPr/>
        <p:txBody>
          <a:bodyPr>
            <a:normAutofit fontScale="92500" lnSpcReduction="10000"/>
          </a:bodyPr>
          <a:lstStyle/>
          <a:p>
            <a:r>
              <a:rPr lang="en-US" dirty="0" smtClean="0"/>
              <a:t>Become a </a:t>
            </a:r>
            <a:r>
              <a:rPr lang="en-US" dirty="0" smtClean="0">
                <a:solidFill>
                  <a:srgbClr val="FFFF00"/>
                </a:solidFill>
              </a:rPr>
              <a:t>“Serve Surabhi Member”</a:t>
            </a:r>
          </a:p>
          <a:p>
            <a:r>
              <a:rPr lang="en-US" dirty="0" smtClean="0"/>
              <a:t>Register a </a:t>
            </a:r>
            <a:r>
              <a:rPr lang="en-US" dirty="0" smtClean="0">
                <a:solidFill>
                  <a:srgbClr val="FFFF00"/>
                </a:solidFill>
              </a:rPr>
              <a:t>“Serve Surabhi Team”</a:t>
            </a:r>
            <a:r>
              <a:rPr lang="en-US" dirty="0" smtClean="0"/>
              <a:t> in your country</a:t>
            </a:r>
          </a:p>
          <a:p>
            <a:r>
              <a:rPr lang="en-US" dirty="0" smtClean="0"/>
              <a:t>Be selected as the </a:t>
            </a:r>
            <a:r>
              <a:rPr lang="en-US" dirty="0" smtClean="0">
                <a:solidFill>
                  <a:srgbClr val="FFFF00"/>
                </a:solidFill>
              </a:rPr>
              <a:t>“Serve Surabhi Host Team”</a:t>
            </a:r>
            <a:r>
              <a:rPr lang="en-US" dirty="0" smtClean="0"/>
              <a:t> for your country</a:t>
            </a:r>
          </a:p>
          <a:p>
            <a:r>
              <a:rPr lang="en-US" dirty="0" smtClean="0"/>
              <a:t>Download the </a:t>
            </a:r>
            <a:r>
              <a:rPr lang="en-US" dirty="0" err="1">
                <a:solidFill>
                  <a:srgbClr val="FFFF00"/>
                </a:solidFill>
              </a:rPr>
              <a:t>Śrī</a:t>
            </a:r>
            <a:r>
              <a:rPr lang="en-US" dirty="0">
                <a:solidFill>
                  <a:srgbClr val="FFFF00"/>
                </a:solidFill>
              </a:rPr>
              <a:t> </a:t>
            </a:r>
            <a:r>
              <a:rPr lang="en-US" dirty="0" smtClean="0">
                <a:solidFill>
                  <a:srgbClr val="FFFF00"/>
                </a:solidFill>
              </a:rPr>
              <a:t>Surabhi Mobile App</a:t>
            </a:r>
            <a:r>
              <a:rPr lang="en-US" dirty="0" smtClean="0"/>
              <a:t> (Android or IOS)</a:t>
            </a:r>
          </a:p>
          <a:p>
            <a:r>
              <a:rPr lang="en-US" dirty="0" smtClean="0"/>
              <a:t>Become a National/State/Provincial/District/Village </a:t>
            </a:r>
            <a:r>
              <a:rPr lang="en-US" dirty="0" smtClean="0">
                <a:solidFill>
                  <a:srgbClr val="FFFF00"/>
                </a:solidFill>
              </a:rPr>
              <a:t>Director</a:t>
            </a:r>
          </a:p>
          <a:p>
            <a:r>
              <a:rPr lang="en-US" dirty="0" smtClean="0"/>
              <a:t>Become a Subscriber Member of the </a:t>
            </a:r>
            <a:r>
              <a:rPr lang="en-US" dirty="0">
                <a:solidFill>
                  <a:srgbClr val="FFFF00"/>
                </a:solidFill>
              </a:rPr>
              <a:t>OṀ </a:t>
            </a:r>
            <a:r>
              <a:rPr lang="en-US" dirty="0" err="1">
                <a:solidFill>
                  <a:srgbClr val="FFFF00"/>
                </a:solidFill>
              </a:rPr>
              <a:t>Śrī</a:t>
            </a:r>
            <a:r>
              <a:rPr lang="en-US" dirty="0">
                <a:solidFill>
                  <a:srgbClr val="FFFF00"/>
                </a:solidFill>
              </a:rPr>
              <a:t> Surabhi Campaign </a:t>
            </a:r>
            <a:endParaRPr lang="en-US" dirty="0" smtClean="0"/>
          </a:p>
          <a:p>
            <a:r>
              <a:rPr lang="en-US" dirty="0" smtClean="0"/>
              <a:t>Become an active </a:t>
            </a:r>
            <a:r>
              <a:rPr lang="en-US" dirty="0" smtClean="0">
                <a:solidFill>
                  <a:srgbClr val="FFFF00"/>
                </a:solidFill>
              </a:rPr>
              <a:t>Campaigner</a:t>
            </a:r>
          </a:p>
          <a:p>
            <a:r>
              <a:rPr lang="en-US" dirty="0" smtClean="0"/>
              <a:t>Become a </a:t>
            </a:r>
            <a:r>
              <a:rPr lang="en-US" dirty="0" smtClean="0">
                <a:solidFill>
                  <a:srgbClr val="FFFF00"/>
                </a:solidFill>
              </a:rPr>
              <a:t>Correspondent</a:t>
            </a:r>
            <a:r>
              <a:rPr lang="en-US" dirty="0" smtClean="0"/>
              <a:t> of the </a:t>
            </a:r>
            <a:r>
              <a:rPr lang="en-US" dirty="0">
                <a:solidFill>
                  <a:srgbClr val="FFFF00"/>
                </a:solidFill>
              </a:rPr>
              <a:t>OṀ </a:t>
            </a:r>
            <a:r>
              <a:rPr lang="en-US" dirty="0" err="1">
                <a:solidFill>
                  <a:srgbClr val="FFFF00"/>
                </a:solidFill>
              </a:rPr>
              <a:t>Śrī</a:t>
            </a:r>
            <a:r>
              <a:rPr lang="en-US" dirty="0">
                <a:solidFill>
                  <a:srgbClr val="FFFF00"/>
                </a:solidFill>
              </a:rPr>
              <a:t> Surabhi Campaign </a:t>
            </a:r>
            <a:endParaRPr lang="en-US" dirty="0" smtClean="0"/>
          </a:p>
          <a:p>
            <a:r>
              <a:rPr lang="en-US" dirty="0" smtClean="0"/>
              <a:t>Adopt as many </a:t>
            </a:r>
            <a:r>
              <a:rPr lang="en-US" dirty="0" smtClean="0">
                <a:solidFill>
                  <a:srgbClr val="FFFF00"/>
                </a:solidFill>
              </a:rPr>
              <a:t>Best Practices</a:t>
            </a:r>
            <a:r>
              <a:rPr lang="en-US" dirty="0" smtClean="0"/>
              <a:t> as possible to increase awareness</a:t>
            </a:r>
            <a:endParaRPr lang="en-US" dirty="0"/>
          </a:p>
        </p:txBody>
      </p:sp>
    </p:spTree>
    <p:extLst>
      <p:ext uri="{BB962C8B-B14F-4D97-AF65-F5344CB8AC3E}">
        <p14:creationId xmlns:p14="http://schemas.microsoft.com/office/powerpoint/2010/main" val="116700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MEDIA *  AUDIO</a:t>
            </a:r>
            <a:endParaRPr lang="en-US" b="1"/>
          </a:p>
        </p:txBody>
      </p:sp>
      <p:sp>
        <p:nvSpPr>
          <p:cNvPr id="3" name="Content Placeholder 2"/>
          <p:cNvSpPr>
            <a:spLocks noGrp="1"/>
          </p:cNvSpPr>
          <p:nvPr>
            <p:ph idx="1"/>
          </p:nvPr>
        </p:nvSpPr>
        <p:spPr/>
        <p:txBody>
          <a:bodyPr/>
          <a:lstStyle/>
          <a:p>
            <a:r>
              <a:rPr lang="en-US" dirty="0" err="1">
                <a:solidFill>
                  <a:srgbClr val="FFFF00"/>
                </a:solidFill>
              </a:rPr>
              <a:t>Śrī</a:t>
            </a:r>
            <a:r>
              <a:rPr lang="en-US" dirty="0">
                <a:solidFill>
                  <a:srgbClr val="FFFF00"/>
                </a:solidFill>
              </a:rPr>
              <a:t> </a:t>
            </a:r>
            <a:r>
              <a:rPr lang="en-US" dirty="0" smtClean="0">
                <a:solidFill>
                  <a:srgbClr val="FFFF00"/>
                </a:solidFill>
              </a:rPr>
              <a:t>Surabhi Mantra</a:t>
            </a:r>
            <a:r>
              <a:rPr lang="en-US" dirty="0" smtClean="0"/>
              <a:t> 	[</a:t>
            </a:r>
            <a:r>
              <a:rPr lang="en-US" dirty="0" err="1" smtClean="0"/>
              <a:t>www.srisurabhi.org</a:t>
            </a:r>
            <a:r>
              <a:rPr lang="en-US" dirty="0" smtClean="0"/>
              <a:t>] </a:t>
            </a:r>
          </a:p>
          <a:p>
            <a:endParaRPr lang="en-US" dirty="0"/>
          </a:p>
        </p:txBody>
      </p:sp>
    </p:spTree>
    <p:extLst>
      <p:ext uri="{BB962C8B-B14F-4D97-AF65-F5344CB8AC3E}">
        <p14:creationId xmlns:p14="http://schemas.microsoft.com/office/powerpoint/2010/main" val="2125113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MEDIA * BOOKS (Partial List)</a:t>
            </a:r>
            <a:endParaRPr lang="en-US" b="1"/>
          </a:p>
        </p:txBody>
      </p:sp>
      <p:sp>
        <p:nvSpPr>
          <p:cNvPr id="3" name="Content Placeholder 2"/>
          <p:cNvSpPr>
            <a:spLocks noGrp="1"/>
          </p:cNvSpPr>
          <p:nvPr>
            <p:ph idx="1"/>
          </p:nvPr>
        </p:nvSpPr>
        <p:spPr>
          <a:xfrm>
            <a:off x="680321" y="2336873"/>
            <a:ext cx="9613861" cy="4117090"/>
          </a:xfrm>
        </p:spPr>
        <p:txBody>
          <a:bodyPr>
            <a:normAutofit/>
          </a:bodyPr>
          <a:lstStyle/>
          <a:p>
            <a:r>
              <a:rPr lang="en-US" dirty="0" smtClean="0"/>
              <a:t>Make </a:t>
            </a:r>
            <a:r>
              <a:rPr lang="en-US" dirty="0" err="1" smtClean="0"/>
              <a:t>Vrindavan</a:t>
            </a:r>
            <a:r>
              <a:rPr lang="en-US" dirty="0" smtClean="0"/>
              <a:t> Villages</a:t>
            </a:r>
          </a:p>
          <a:p>
            <a:r>
              <a:rPr lang="en-US" dirty="0" smtClean="0"/>
              <a:t>Speaking About Varnasrama</a:t>
            </a:r>
          </a:p>
          <a:p>
            <a:r>
              <a:rPr lang="en-US" dirty="0" smtClean="0"/>
              <a:t>My Spiritual Lamentation</a:t>
            </a:r>
          </a:p>
          <a:p>
            <a:r>
              <a:rPr lang="en-US" dirty="0" smtClean="0"/>
              <a:t>Traditional Education</a:t>
            </a:r>
          </a:p>
          <a:p>
            <a:r>
              <a:rPr lang="en-US" dirty="0" smtClean="0"/>
              <a:t>Village Life</a:t>
            </a:r>
          </a:p>
          <a:p>
            <a:r>
              <a:rPr lang="en-US" dirty="0" smtClean="0"/>
              <a:t>Campaigners’ Guide</a:t>
            </a:r>
          </a:p>
          <a:p>
            <a:r>
              <a:rPr lang="en-US" dirty="0" smtClean="0"/>
              <a:t>Save our Cows, Save our Villages, Save our Culture</a:t>
            </a:r>
          </a:p>
          <a:p>
            <a:r>
              <a:rPr lang="en-US" dirty="0" smtClean="0"/>
              <a:t>Modernity is Killing Civilization</a:t>
            </a:r>
          </a:p>
          <a:p>
            <a:pPr algn="ctr"/>
            <a:r>
              <a:rPr lang="en-US" dirty="0" smtClean="0">
                <a:hlinkClick r:id="rId2"/>
              </a:rPr>
              <a:t>http</a:t>
            </a:r>
            <a:r>
              <a:rPr lang="en-US" dirty="0">
                <a:hlinkClick r:id="rId2"/>
              </a:rPr>
              <a:t>://www.srisurabhi.org/shop/?</a:t>
            </a:r>
            <a:r>
              <a:rPr lang="en-US" dirty="0" smtClean="0">
                <a:hlinkClick r:id="rId2"/>
              </a:rPr>
              <a:t>product_orderby=name</a:t>
            </a:r>
            <a:r>
              <a:rPr lang="en-US" dirty="0" smtClean="0"/>
              <a:t> </a:t>
            </a:r>
          </a:p>
        </p:txBody>
      </p:sp>
    </p:spTree>
    <p:extLst>
      <p:ext uri="{BB962C8B-B14F-4D97-AF65-F5344CB8AC3E}">
        <p14:creationId xmlns:p14="http://schemas.microsoft.com/office/powerpoint/2010/main" val="7661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MEDIA * POWER POINTS (Partial List)</a:t>
            </a:r>
            <a:endParaRPr lang="en-US" b="1"/>
          </a:p>
        </p:txBody>
      </p:sp>
      <p:sp>
        <p:nvSpPr>
          <p:cNvPr id="3" name="Content Placeholder 2"/>
          <p:cNvSpPr>
            <a:spLocks noGrp="1"/>
          </p:cNvSpPr>
          <p:nvPr>
            <p:ph idx="1"/>
          </p:nvPr>
        </p:nvSpPr>
        <p:spPr>
          <a:xfrm>
            <a:off x="680321" y="2336873"/>
            <a:ext cx="9613861" cy="4328622"/>
          </a:xfrm>
        </p:spPr>
        <p:txBody>
          <a:bodyPr>
            <a:normAutofit fontScale="85000" lnSpcReduction="20000"/>
          </a:bodyPr>
          <a:lstStyle/>
          <a:p>
            <a:r>
              <a:rPr lang="en-US" dirty="0" err="1" smtClean="0"/>
              <a:t>Namo</a:t>
            </a:r>
            <a:r>
              <a:rPr lang="en-US" dirty="0" smtClean="0"/>
              <a:t> </a:t>
            </a:r>
            <a:r>
              <a:rPr lang="en-US" dirty="0" err="1" smtClean="0"/>
              <a:t>Gobhyah</a:t>
            </a:r>
            <a:r>
              <a:rPr lang="en-US" dirty="0" smtClean="0"/>
              <a:t> 			by HG </a:t>
            </a:r>
            <a:r>
              <a:rPr lang="en-US" dirty="0" err="1" smtClean="0"/>
              <a:t>Revati</a:t>
            </a:r>
            <a:r>
              <a:rPr lang="en-US" dirty="0" smtClean="0"/>
              <a:t> Raman das </a:t>
            </a:r>
            <a:r>
              <a:rPr lang="en-US" dirty="0"/>
              <a:t>	</a:t>
            </a:r>
            <a:r>
              <a:rPr lang="en-US" dirty="0" smtClean="0"/>
              <a:t>32 Slides</a:t>
            </a:r>
          </a:p>
          <a:p>
            <a:r>
              <a:rPr lang="en-US" dirty="0" smtClean="0"/>
              <a:t>Vedic Economy	 		by HG </a:t>
            </a:r>
            <a:r>
              <a:rPr lang="en-US" dirty="0" err="1" smtClean="0"/>
              <a:t>Vishnunama</a:t>
            </a:r>
            <a:r>
              <a:rPr lang="en-US" dirty="0" smtClean="0"/>
              <a:t> das 		41 Slides</a:t>
            </a:r>
          </a:p>
          <a:p>
            <a:r>
              <a:rPr lang="en-US" dirty="0" smtClean="0"/>
              <a:t>Varnasrama </a:t>
            </a:r>
            <a:r>
              <a:rPr lang="en-US" dirty="0"/>
              <a:t>College-Curriculum </a:t>
            </a:r>
            <a:r>
              <a:rPr lang="en-US" dirty="0" smtClean="0"/>
              <a:t>	by HH Bhakti Raghava Swami	35 Slides</a:t>
            </a:r>
          </a:p>
          <a:p>
            <a:r>
              <a:rPr lang="en-US" dirty="0" err="1" smtClean="0"/>
              <a:t>Venu</a:t>
            </a:r>
            <a:r>
              <a:rPr lang="en-US" dirty="0" smtClean="0"/>
              <a:t> </a:t>
            </a:r>
            <a:r>
              <a:rPr lang="en-US" dirty="0" err="1" smtClean="0"/>
              <a:t>Madhuri</a:t>
            </a:r>
            <a:r>
              <a:rPr lang="en-US" dirty="0"/>
              <a:t>	</a:t>
            </a:r>
            <a:r>
              <a:rPr lang="en-US" dirty="0" smtClean="0"/>
              <a:t>			by HG </a:t>
            </a:r>
            <a:r>
              <a:rPr lang="en-US" dirty="0" err="1" smtClean="0"/>
              <a:t>Rupa</a:t>
            </a:r>
            <a:r>
              <a:rPr lang="en-US" dirty="0" smtClean="0"/>
              <a:t> </a:t>
            </a:r>
            <a:r>
              <a:rPr lang="en-US" dirty="0" err="1" smtClean="0"/>
              <a:t>Vilasa</a:t>
            </a:r>
            <a:r>
              <a:rPr lang="en-US" dirty="0" smtClean="0"/>
              <a:t> das		40 Slides</a:t>
            </a:r>
          </a:p>
          <a:p>
            <a:r>
              <a:rPr lang="en-US" dirty="0" smtClean="0"/>
              <a:t>Lifestyle </a:t>
            </a:r>
            <a:r>
              <a:rPr lang="en-US" dirty="0" err="1" smtClean="0"/>
              <a:t>Medicine.ppt</a:t>
            </a:r>
            <a:r>
              <a:rPr lang="en-US" dirty="0" smtClean="0"/>
              <a:t>		by Dr. </a:t>
            </a:r>
            <a:r>
              <a:rPr lang="en-US" dirty="0" err="1" smtClean="0"/>
              <a:t>Gopinath</a:t>
            </a:r>
            <a:r>
              <a:rPr lang="en-US" dirty="0" smtClean="0"/>
              <a:t> das		30 Slides</a:t>
            </a:r>
          </a:p>
          <a:p>
            <a:r>
              <a:rPr lang="en-US" dirty="0" smtClean="0"/>
              <a:t>Holistic </a:t>
            </a:r>
            <a:r>
              <a:rPr lang="en-US" dirty="0"/>
              <a:t>Cow Protection 	</a:t>
            </a:r>
            <a:r>
              <a:rPr lang="en-US" dirty="0" smtClean="0"/>
              <a:t>	by Dr. Sree Kumar		72 Slides</a:t>
            </a:r>
          </a:p>
          <a:p>
            <a:r>
              <a:rPr lang="en-US" dirty="0" smtClean="0"/>
              <a:t>Vedic Sociology			by HH Bhakti Raghava Swami	40 Slides</a:t>
            </a:r>
          </a:p>
          <a:p>
            <a:r>
              <a:rPr lang="en-US" dirty="0" smtClean="0"/>
              <a:t>Natural Agriculture			by HG </a:t>
            </a:r>
            <a:r>
              <a:rPr lang="en-US" dirty="0" err="1" smtClean="0"/>
              <a:t>Sanat</a:t>
            </a:r>
            <a:r>
              <a:rPr lang="en-US" dirty="0" smtClean="0"/>
              <a:t> Kumar das		50 Slides</a:t>
            </a:r>
          </a:p>
          <a:p>
            <a:r>
              <a:rPr lang="en-US" dirty="0" smtClean="0"/>
              <a:t>Brahmana Varna			by HG Gaura </a:t>
            </a:r>
            <a:r>
              <a:rPr lang="en-US" dirty="0" err="1" smtClean="0"/>
              <a:t>Nataraj</a:t>
            </a:r>
            <a:r>
              <a:rPr lang="en-US" dirty="0" smtClean="0"/>
              <a:t> das	35 Slides</a:t>
            </a:r>
          </a:p>
          <a:p>
            <a:r>
              <a:rPr lang="en-US" dirty="0" smtClean="0"/>
              <a:t>The Science of Politics		by IDVM-India			25 Slides</a:t>
            </a:r>
          </a:p>
          <a:p>
            <a:pPr algn="ctr"/>
            <a:endParaRPr lang="en-US" dirty="0" smtClean="0">
              <a:solidFill>
                <a:srgbClr val="FFFF00"/>
              </a:solidFill>
            </a:endParaRPr>
          </a:p>
          <a:p>
            <a:pPr algn="ctr"/>
            <a:r>
              <a:rPr lang="en-US" dirty="0" smtClean="0">
                <a:solidFill>
                  <a:srgbClr val="FFFF00"/>
                </a:solidFill>
              </a:rPr>
              <a:t>* All available at </a:t>
            </a:r>
            <a:r>
              <a:rPr lang="en-US" dirty="0" smtClean="0">
                <a:solidFill>
                  <a:srgbClr val="FFFF00"/>
                </a:solidFill>
                <a:hlinkClick r:id="rId2"/>
              </a:rPr>
              <a:t>www.srisurabhi.org</a:t>
            </a:r>
            <a:r>
              <a:rPr lang="en-US" dirty="0">
                <a:solidFill>
                  <a:srgbClr val="FFFF00"/>
                </a:solidFill>
              </a:rPr>
              <a:t> </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7439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MEDIA * DOCUMENTARIES (Partial List)</a:t>
            </a:r>
            <a:endParaRPr lang="en-US" b="1" dirty="0"/>
          </a:p>
        </p:txBody>
      </p:sp>
      <p:sp>
        <p:nvSpPr>
          <p:cNvPr id="3" name="Content Placeholder 2"/>
          <p:cNvSpPr>
            <a:spLocks noGrp="1"/>
          </p:cNvSpPr>
          <p:nvPr>
            <p:ph idx="1"/>
          </p:nvPr>
        </p:nvSpPr>
        <p:spPr>
          <a:xfrm>
            <a:off x="680321" y="2336873"/>
            <a:ext cx="10228085" cy="3599316"/>
          </a:xfrm>
        </p:spPr>
        <p:txBody>
          <a:bodyPr>
            <a:normAutofit fontScale="70000" lnSpcReduction="20000"/>
          </a:bodyPr>
          <a:lstStyle/>
          <a:p>
            <a:r>
              <a:rPr lang="en-US" sz="2300" dirty="0" smtClean="0"/>
              <a:t>The Story </a:t>
            </a:r>
            <a:r>
              <a:rPr lang="en-US" sz="2300" dirty="0"/>
              <a:t>of Stuff </a:t>
            </a:r>
            <a:r>
              <a:rPr lang="en-US" sz="2300" dirty="0" smtClean="0"/>
              <a:t>		[https</a:t>
            </a:r>
            <a:r>
              <a:rPr lang="en-US" sz="2300" dirty="0"/>
              <a:t>://</a:t>
            </a:r>
            <a:r>
              <a:rPr lang="en-US" sz="2300" dirty="0" err="1" smtClean="0"/>
              <a:t>www.youtube.com</a:t>
            </a:r>
            <a:r>
              <a:rPr lang="en-US" sz="2300" dirty="0" smtClean="0"/>
              <a:t>/</a:t>
            </a:r>
            <a:r>
              <a:rPr lang="en-US" sz="2300" dirty="0" err="1" smtClean="0"/>
              <a:t>watch?v</a:t>
            </a:r>
            <a:r>
              <a:rPr lang="en-US" sz="2300" dirty="0" smtClean="0"/>
              <a:t>=9GorqroigqM&amp;vl=</a:t>
            </a:r>
            <a:r>
              <a:rPr lang="en-US" sz="2300" dirty="0" err="1" smtClean="0"/>
              <a:t>en</a:t>
            </a:r>
            <a:r>
              <a:rPr lang="en-US" sz="2300" dirty="0" smtClean="0"/>
              <a:t>]  </a:t>
            </a:r>
          </a:p>
          <a:p>
            <a:r>
              <a:rPr lang="en-US" sz="2300" dirty="0" smtClean="0"/>
              <a:t>Rock Story	 		[</a:t>
            </a:r>
            <a:r>
              <a:rPr lang="en-US" sz="2300" dirty="0" err="1" smtClean="0"/>
              <a:t>www.srisurabhi.org</a:t>
            </a:r>
            <a:r>
              <a:rPr lang="en-US" sz="2300" dirty="0" smtClean="0"/>
              <a:t>]</a:t>
            </a:r>
          </a:p>
          <a:p>
            <a:r>
              <a:rPr lang="en-US" sz="2300" dirty="0" smtClean="0"/>
              <a:t>Life is Easy. Why make it hard?</a:t>
            </a:r>
            <a:r>
              <a:rPr lang="en-US" sz="2300" dirty="0"/>
              <a:t>	</a:t>
            </a:r>
            <a:r>
              <a:rPr lang="en-US" sz="2300" dirty="0" smtClean="0"/>
              <a:t>[https</a:t>
            </a:r>
            <a:r>
              <a:rPr lang="en-US" sz="2300" dirty="0"/>
              <a:t>://</a:t>
            </a:r>
            <a:r>
              <a:rPr lang="en-US" sz="2300" dirty="0" err="1" smtClean="0"/>
              <a:t>www.youtube.com</a:t>
            </a:r>
            <a:r>
              <a:rPr lang="en-US" sz="2300" dirty="0" smtClean="0"/>
              <a:t>/</a:t>
            </a:r>
            <a:r>
              <a:rPr lang="en-US" sz="2300" dirty="0" err="1" smtClean="0"/>
              <a:t>watch?v</a:t>
            </a:r>
            <a:r>
              <a:rPr lang="en-US" sz="2300" dirty="0" smtClean="0"/>
              <a:t>=21j_OCNLuYg]</a:t>
            </a:r>
          </a:p>
          <a:p>
            <a:r>
              <a:rPr lang="en-US" sz="2300" dirty="0" smtClean="0"/>
              <a:t>Interviews on Varnasrama 		[</a:t>
            </a:r>
            <a:r>
              <a:rPr lang="en-US" sz="2300" dirty="0" err="1" smtClean="0"/>
              <a:t>www.sri-surabhi.org</a:t>
            </a:r>
            <a:r>
              <a:rPr lang="en-US" sz="2300" dirty="0" smtClean="0"/>
              <a:t>]</a:t>
            </a:r>
          </a:p>
          <a:p>
            <a:r>
              <a:rPr lang="en-US" sz="2300" dirty="0" smtClean="0"/>
              <a:t>Documentary Surabhi Campaign 	[</a:t>
            </a:r>
            <a:r>
              <a:rPr lang="en-US" sz="2300" dirty="0" err="1" smtClean="0"/>
              <a:t>www.srisurabhi.org</a:t>
            </a:r>
            <a:r>
              <a:rPr lang="en-US" sz="2300" dirty="0" smtClean="0"/>
              <a:t>]</a:t>
            </a:r>
          </a:p>
          <a:p>
            <a:r>
              <a:rPr lang="en-GB" sz="2300" dirty="0"/>
              <a:t>The End of Suburbia 	</a:t>
            </a:r>
            <a:r>
              <a:rPr lang="en-GB" sz="2300" dirty="0" smtClean="0"/>
              <a:t>	</a:t>
            </a:r>
            <a:r>
              <a:rPr lang="en-GB" sz="2300" dirty="0" smtClean="0">
                <a:hlinkClick r:id="rId2"/>
              </a:rPr>
              <a:t>https</a:t>
            </a:r>
            <a:r>
              <a:rPr lang="en-GB" sz="2300" dirty="0">
                <a:hlinkClick r:id="rId2"/>
              </a:rPr>
              <a:t>://www.youtube.com/watch?v=yYFPx6nMOXU</a:t>
            </a:r>
            <a:endParaRPr lang="en-GB" sz="2300" dirty="0"/>
          </a:p>
          <a:p>
            <a:r>
              <a:rPr lang="en-GB" sz="2300" dirty="0"/>
              <a:t>An Inconvenient Truth 	</a:t>
            </a:r>
            <a:r>
              <a:rPr lang="en-GB" sz="2300" dirty="0" smtClean="0"/>
              <a:t>	</a:t>
            </a:r>
            <a:r>
              <a:rPr lang="en-GB" sz="2300" u="sng" dirty="0" smtClean="0">
                <a:hlinkClick r:id="rId3"/>
              </a:rPr>
              <a:t>https</a:t>
            </a:r>
            <a:r>
              <a:rPr lang="en-GB" sz="2300" u="sng" dirty="0">
                <a:hlinkClick r:id="rId3"/>
              </a:rPr>
              <a:t>://www.algore.com/library/an-inconvenient-truth-dvd</a:t>
            </a:r>
            <a:endParaRPr lang="en-GB" sz="2300" dirty="0"/>
          </a:p>
          <a:p>
            <a:r>
              <a:rPr lang="en-GB" sz="2300" dirty="0"/>
              <a:t>Before the </a:t>
            </a:r>
            <a:r>
              <a:rPr lang="en-GB" sz="2300" dirty="0" smtClean="0"/>
              <a:t>Flood	 		</a:t>
            </a:r>
            <a:r>
              <a:rPr lang="en-GB" sz="2300" u="sng" dirty="0" smtClean="0">
                <a:hlinkClick r:id="rId4"/>
              </a:rPr>
              <a:t>https</a:t>
            </a:r>
            <a:r>
              <a:rPr lang="en-GB" sz="2300" u="sng" dirty="0">
                <a:hlinkClick r:id="rId4"/>
              </a:rPr>
              <a:t>://</a:t>
            </a:r>
            <a:r>
              <a:rPr lang="en-GB" sz="2300" u="sng" dirty="0" smtClean="0">
                <a:hlinkClick r:id="rId4"/>
              </a:rPr>
              <a:t>www.beforetheflood.com</a:t>
            </a:r>
            <a:endParaRPr lang="en-GB" sz="2300" u="sng" dirty="0" smtClean="0"/>
          </a:p>
          <a:p>
            <a:r>
              <a:rPr lang="en-GB" sz="2300" dirty="0" err="1" smtClean="0"/>
              <a:t>Cowspiracy</a:t>
            </a:r>
            <a:r>
              <a:rPr lang="en-GB" sz="2300" dirty="0"/>
              <a:t>/</a:t>
            </a:r>
            <a:r>
              <a:rPr lang="en-GB" sz="2300" dirty="0" smtClean="0"/>
              <a:t>The Sustainability Secret	</a:t>
            </a:r>
            <a:r>
              <a:rPr lang="en-GB" sz="2300" dirty="0" smtClean="0">
                <a:hlinkClick r:id="rId5"/>
              </a:rPr>
              <a:t>https</a:t>
            </a:r>
            <a:r>
              <a:rPr lang="en-GB" sz="2300" dirty="0">
                <a:hlinkClick r:id="rId5"/>
              </a:rPr>
              <a:t>://www.youtube.com/watch/?</a:t>
            </a:r>
            <a:r>
              <a:rPr lang="en-GB" sz="2300" dirty="0" smtClean="0">
                <a:hlinkClick r:id="rId5"/>
              </a:rPr>
              <a:t>v=9ZZY8s3tDrM</a:t>
            </a:r>
            <a:r>
              <a:rPr lang="en-GB" sz="2300" dirty="0" smtClean="0"/>
              <a:t> 	</a:t>
            </a:r>
          </a:p>
          <a:p>
            <a:r>
              <a:rPr lang="en-GB" sz="2300" dirty="0" smtClean="0"/>
              <a:t>Vedic Sociology/Part 3/Economy	</a:t>
            </a:r>
            <a:r>
              <a:rPr lang="en-GB" sz="2300" u="sng" dirty="0" smtClean="0">
                <a:hlinkClick r:id="rId6"/>
              </a:rPr>
              <a:t>https</a:t>
            </a:r>
            <a:r>
              <a:rPr lang="en-GB" sz="2300" u="sng" dirty="0">
                <a:hlinkClick r:id="rId6"/>
              </a:rPr>
              <a:t>://</a:t>
            </a:r>
            <a:r>
              <a:rPr lang="en-GB" sz="2300" u="sng" dirty="0" smtClean="0">
                <a:hlinkClick r:id="rId6"/>
              </a:rPr>
              <a:t>www.youtube.com/watch?v=YzD-3jHslMw</a:t>
            </a:r>
            <a:r>
              <a:rPr lang="en-GB" sz="2300" dirty="0" smtClean="0"/>
              <a:t> 	</a:t>
            </a:r>
            <a:endParaRPr lang="en-GB" sz="2300" dirty="0"/>
          </a:p>
          <a:p>
            <a:r>
              <a:rPr lang="en-GB" sz="2300" dirty="0" smtClean="0"/>
              <a:t>POWER </a:t>
            </a:r>
            <a:r>
              <a:rPr lang="en-GB" sz="2300" dirty="0"/>
              <a:t>POINTS</a:t>
            </a:r>
            <a:r>
              <a:rPr lang="mr-IN" sz="2300" dirty="0"/>
              <a:t>…</a:t>
            </a:r>
            <a:r>
              <a:rPr lang="en-GB" sz="2300" dirty="0"/>
              <a:t>  		[</a:t>
            </a:r>
            <a:r>
              <a:rPr lang="en-GB" sz="2300" dirty="0" err="1"/>
              <a:t>www.srisurabhi.org</a:t>
            </a:r>
            <a:r>
              <a:rPr lang="en-GB" sz="2300" dirty="0"/>
              <a:t>]</a:t>
            </a:r>
            <a:endParaRPr lang="en-US" sz="2300" dirty="0"/>
          </a:p>
          <a:p>
            <a:endParaRPr lang="en-GB" sz="1700" dirty="0"/>
          </a:p>
          <a:p>
            <a:endParaRPr lang="en-US" dirty="0"/>
          </a:p>
        </p:txBody>
      </p:sp>
    </p:spTree>
    <p:extLst>
      <p:ext uri="{BB962C8B-B14F-4D97-AF65-F5344CB8AC3E}">
        <p14:creationId xmlns:p14="http://schemas.microsoft.com/office/powerpoint/2010/main" val="3635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OṀ ŚRĪ SURABHI CAMPAIGN DIRECTORS</a:t>
            </a:r>
            <a:endParaRPr lang="en-US" b="1" dirty="0"/>
          </a:p>
        </p:txBody>
      </p:sp>
      <p:sp>
        <p:nvSpPr>
          <p:cNvPr id="3" name="Content Placeholder 2"/>
          <p:cNvSpPr>
            <a:spLocks noGrp="1"/>
          </p:cNvSpPr>
          <p:nvPr>
            <p:ph idx="1"/>
          </p:nvPr>
        </p:nvSpPr>
        <p:spPr>
          <a:xfrm>
            <a:off x="680320" y="2336872"/>
            <a:ext cx="11511679" cy="4352685"/>
          </a:xfrm>
        </p:spPr>
        <p:txBody>
          <a:bodyPr>
            <a:noAutofit/>
          </a:bodyPr>
          <a:lstStyle/>
          <a:p>
            <a:r>
              <a:rPr lang="en-US" sz="2000" dirty="0" smtClean="0"/>
              <a:t>CANADA		HG Bala </a:t>
            </a:r>
            <a:r>
              <a:rPr lang="en-US" sz="2000" dirty="0"/>
              <a:t>Krishna das	</a:t>
            </a:r>
            <a:r>
              <a:rPr lang="en-US" sz="2000" dirty="0" smtClean="0"/>
              <a:t>(Director)	</a:t>
            </a:r>
            <a:r>
              <a:rPr lang="en-US" sz="2000" dirty="0" err="1" smtClean="0"/>
              <a:t>bforganics@gmail.com</a:t>
            </a:r>
            <a:endParaRPr lang="en-US" sz="2000" dirty="0" smtClean="0"/>
          </a:p>
          <a:p>
            <a:r>
              <a:rPr lang="en-US" sz="2000" dirty="0" smtClean="0"/>
              <a:t>INDIA	</a:t>
            </a:r>
            <a:r>
              <a:rPr lang="en-US" sz="2000" dirty="0"/>
              <a:t>	</a:t>
            </a:r>
            <a:r>
              <a:rPr lang="en-US" sz="2000" dirty="0" smtClean="0"/>
              <a:t>	HG Damodar </a:t>
            </a:r>
            <a:r>
              <a:rPr lang="en-US" sz="2000" dirty="0"/>
              <a:t>Dulal das	</a:t>
            </a:r>
            <a:r>
              <a:rPr lang="en-US" sz="2000" dirty="0" smtClean="0"/>
              <a:t>(Co-Director)	</a:t>
            </a:r>
            <a:r>
              <a:rPr lang="en-US" sz="2000" dirty="0" err="1" smtClean="0"/>
              <a:t>damodardulal.rns@gmail.com</a:t>
            </a:r>
            <a:endParaRPr lang="en-US" sz="2000" dirty="0" smtClean="0"/>
          </a:p>
          <a:p>
            <a:r>
              <a:rPr lang="en-US" sz="2000" dirty="0" smtClean="0"/>
              <a:t>INDIA/ASIA		HG Sri </a:t>
            </a:r>
            <a:r>
              <a:rPr lang="en-US" sz="2000" dirty="0"/>
              <a:t>Rama </a:t>
            </a:r>
            <a:r>
              <a:rPr lang="en-US" sz="2000" dirty="0" smtClean="0"/>
              <a:t>das</a:t>
            </a:r>
            <a:r>
              <a:rPr lang="en-US" sz="2000" dirty="0"/>
              <a:t>	</a:t>
            </a:r>
            <a:r>
              <a:rPr lang="en-US" sz="2000" dirty="0" smtClean="0"/>
              <a:t>(Co-Director)	</a:t>
            </a:r>
            <a:r>
              <a:rPr lang="en-US" sz="2000" dirty="0" err="1" smtClean="0"/>
              <a:t>sriramadasa.brs@gmail.com</a:t>
            </a:r>
            <a:endParaRPr lang="en-US" sz="2000" dirty="0" smtClean="0"/>
          </a:p>
          <a:p>
            <a:r>
              <a:rPr lang="en-US" sz="2000" dirty="0" smtClean="0"/>
              <a:t>INDIA			HG </a:t>
            </a:r>
            <a:r>
              <a:rPr lang="en-US" sz="2000" dirty="0" err="1" smtClean="0"/>
              <a:t>Rajaram</a:t>
            </a:r>
            <a:r>
              <a:rPr lang="en-US" sz="2000" dirty="0" smtClean="0"/>
              <a:t> das</a:t>
            </a:r>
            <a:r>
              <a:rPr lang="en-US" sz="2000" dirty="0"/>
              <a:t>		</a:t>
            </a:r>
            <a:r>
              <a:rPr lang="en-US" sz="2000" dirty="0" smtClean="0"/>
              <a:t>(Co-Director)	</a:t>
            </a:r>
            <a:r>
              <a:rPr lang="en-US" sz="2000" dirty="0" err="1" smtClean="0"/>
              <a:t>rajaram.brs@gmail.com</a:t>
            </a:r>
            <a:endParaRPr lang="en-US" sz="2000" dirty="0" smtClean="0"/>
          </a:p>
          <a:p>
            <a:pPr marL="228600" lvl="1">
              <a:spcBef>
                <a:spcPts val="1000"/>
              </a:spcBef>
            </a:pPr>
            <a:r>
              <a:rPr lang="en-US" dirty="0" smtClean="0"/>
              <a:t>INDONESIA		HG Kisora das		(Director)	</a:t>
            </a:r>
            <a:r>
              <a:rPr lang="en-US" dirty="0" err="1" smtClean="0"/>
              <a:t>kisorakrsna@yahoo.com</a:t>
            </a:r>
            <a:endParaRPr lang="en-US" sz="2000" dirty="0" smtClean="0"/>
          </a:p>
          <a:p>
            <a:r>
              <a:rPr lang="en-US" sz="2000" dirty="0" smtClean="0"/>
              <a:t>CAMBODIA		HG </a:t>
            </a:r>
            <a:r>
              <a:rPr lang="en-US" sz="2000" dirty="0" err="1" smtClean="0"/>
              <a:t>Guna</a:t>
            </a:r>
            <a:r>
              <a:rPr lang="en-US" sz="2000" dirty="0" smtClean="0"/>
              <a:t> </a:t>
            </a:r>
            <a:r>
              <a:rPr lang="en-US" sz="2000" dirty="0" err="1" smtClean="0"/>
              <a:t>Avatara</a:t>
            </a:r>
            <a:r>
              <a:rPr lang="en-US" sz="2000" dirty="0" smtClean="0"/>
              <a:t> das	(Director)	</a:t>
            </a:r>
            <a:r>
              <a:rPr lang="en-US" sz="2000" dirty="0" err="1" smtClean="0"/>
              <a:t>gunaavatara.dasa@yahoo.co.id</a:t>
            </a:r>
            <a:r>
              <a:rPr lang="en-US" sz="2000" dirty="0" smtClean="0"/>
              <a:t> </a:t>
            </a:r>
          </a:p>
          <a:p>
            <a:r>
              <a:rPr lang="en-US" sz="2000" dirty="0" smtClean="0"/>
              <a:t>MALAYSIA	</a:t>
            </a:r>
            <a:r>
              <a:rPr lang="en-US" sz="2000" dirty="0"/>
              <a:t>	</a:t>
            </a:r>
            <a:r>
              <a:rPr lang="en-US" sz="2000" dirty="0" smtClean="0"/>
              <a:t>Jonson Chong		(Director)</a:t>
            </a:r>
            <a:r>
              <a:rPr lang="en-US" sz="2000" dirty="0"/>
              <a:t>	</a:t>
            </a:r>
            <a:r>
              <a:rPr lang="en-US" sz="2000" dirty="0" err="1" smtClean="0"/>
              <a:t>jonsonchong@gmail.com</a:t>
            </a:r>
            <a:endParaRPr lang="en-US" sz="2000" dirty="0" smtClean="0"/>
          </a:p>
          <a:p>
            <a:r>
              <a:rPr lang="en-US" sz="2000" dirty="0" smtClean="0"/>
              <a:t>AMERICA NORTH	HG Sri Krishna P. das	(Director) 	</a:t>
            </a:r>
            <a:r>
              <a:rPr lang="en-US" sz="2000" dirty="0" err="1" smtClean="0"/>
              <a:t>sreekanth.brs@gmail.com</a:t>
            </a:r>
            <a:endParaRPr lang="en-US" sz="2000" dirty="0" smtClean="0"/>
          </a:p>
          <a:p>
            <a:r>
              <a:rPr lang="en-US" sz="2000" dirty="0" smtClean="0"/>
              <a:t>USA			HG Daiva </a:t>
            </a:r>
            <a:r>
              <a:rPr lang="en-US" sz="2000" dirty="0"/>
              <a:t>das		</a:t>
            </a:r>
            <a:r>
              <a:rPr lang="en-US" sz="2000" dirty="0" smtClean="0"/>
              <a:t>(Director) 	</a:t>
            </a:r>
            <a:r>
              <a:rPr lang="en-US" sz="2000" dirty="0" err="1" smtClean="0"/>
              <a:t>leafhawaii@gmail.com</a:t>
            </a:r>
            <a:endParaRPr lang="en-US" sz="2000" dirty="0" smtClean="0"/>
          </a:p>
          <a:p>
            <a:r>
              <a:rPr lang="en-US" sz="2000" dirty="0" smtClean="0"/>
              <a:t>UKRAINE/RUSSIA	HG Yamuna Prana das	(Director)	</a:t>
            </a:r>
            <a:r>
              <a:rPr lang="en-US" sz="2000" dirty="0" err="1" smtClean="0"/>
              <a:t>a.evstratko@gmail.com</a:t>
            </a:r>
            <a:endParaRPr lang="en-US" sz="2000" dirty="0"/>
          </a:p>
        </p:txBody>
      </p:sp>
    </p:spTree>
    <p:extLst>
      <p:ext uri="{BB962C8B-B14F-4D97-AF65-F5344CB8AC3E}">
        <p14:creationId xmlns:p14="http://schemas.microsoft.com/office/powerpoint/2010/main" val="16015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CONTACT PERSONS</a:t>
            </a:r>
            <a:endParaRPr lang="en-US" b="1"/>
          </a:p>
        </p:txBody>
      </p:sp>
      <p:sp>
        <p:nvSpPr>
          <p:cNvPr id="3" name="Content Placeholder 2"/>
          <p:cNvSpPr>
            <a:spLocks noGrp="1"/>
          </p:cNvSpPr>
          <p:nvPr>
            <p:ph idx="1"/>
          </p:nvPr>
        </p:nvSpPr>
        <p:spPr>
          <a:xfrm>
            <a:off x="704384" y="2336872"/>
            <a:ext cx="10749679" cy="4521127"/>
          </a:xfrm>
        </p:spPr>
        <p:txBody>
          <a:bodyPr>
            <a:normAutofit/>
          </a:bodyPr>
          <a:lstStyle/>
          <a:p>
            <a:endParaRPr lang="en-US" dirty="0" smtClean="0"/>
          </a:p>
          <a:p>
            <a:r>
              <a:rPr lang="en-US" dirty="0" smtClean="0"/>
              <a:t>CANADA/</a:t>
            </a:r>
            <a:r>
              <a:rPr lang="en-US" dirty="0" err="1" smtClean="0"/>
              <a:t>Ramanath</a:t>
            </a:r>
            <a:r>
              <a:rPr lang="en-US" dirty="0" smtClean="0"/>
              <a:t> </a:t>
            </a:r>
            <a:r>
              <a:rPr lang="en-US" dirty="0"/>
              <a:t>das		</a:t>
            </a:r>
            <a:r>
              <a:rPr lang="en-US" dirty="0" smtClean="0">
                <a:hlinkClick r:id="rId2"/>
              </a:rPr>
              <a:t>villageinternet.ca@gmail.com</a:t>
            </a:r>
            <a:r>
              <a:rPr lang="en-US" dirty="0" smtClean="0"/>
              <a:t> </a:t>
            </a:r>
          </a:p>
          <a:p>
            <a:r>
              <a:rPr lang="en-US" dirty="0" smtClean="0"/>
              <a:t>CAMBODIA/</a:t>
            </a:r>
            <a:r>
              <a:rPr lang="en-US" dirty="0" err="1" smtClean="0"/>
              <a:t>Kumudaksa</a:t>
            </a:r>
            <a:r>
              <a:rPr lang="en-US" dirty="0" smtClean="0"/>
              <a:t> das	</a:t>
            </a:r>
            <a:r>
              <a:rPr lang="en-US" dirty="0" smtClean="0">
                <a:hlinkClick r:id="rId3"/>
              </a:rPr>
              <a:t>kumudaksa.dasa@gmail.com</a:t>
            </a:r>
            <a:r>
              <a:rPr lang="en-US" dirty="0" smtClean="0"/>
              <a:t> </a:t>
            </a:r>
          </a:p>
          <a:p>
            <a:r>
              <a:rPr lang="en-US" dirty="0" smtClean="0"/>
              <a:t>INDIA/Bhakti Raghava Swami	</a:t>
            </a:r>
            <a:r>
              <a:rPr lang="en-US" dirty="0" smtClean="0">
                <a:hlinkClick r:id="rId4"/>
              </a:rPr>
              <a:t>bhakti.raghava.swami@pamho.net</a:t>
            </a:r>
            <a:r>
              <a:rPr lang="en-US" dirty="0" smtClean="0"/>
              <a:t> </a:t>
            </a:r>
          </a:p>
          <a:p>
            <a:r>
              <a:rPr lang="en-US" dirty="0" smtClean="0"/>
              <a:t>INDONESIA/Yadhava Hari </a:t>
            </a:r>
            <a:r>
              <a:rPr lang="en-US" dirty="0"/>
              <a:t>das	</a:t>
            </a:r>
            <a:r>
              <a:rPr lang="en-US" dirty="0" smtClean="0">
                <a:hlinkClick r:id="rId5"/>
              </a:rPr>
              <a:t>yadunandana108@gmail.com</a:t>
            </a:r>
            <a:endParaRPr lang="en-US" dirty="0" smtClean="0"/>
          </a:p>
          <a:p>
            <a:r>
              <a:rPr lang="en-US" dirty="0" smtClean="0"/>
              <a:t>MALAYSIA/</a:t>
            </a:r>
            <a:r>
              <a:rPr lang="en-US" dirty="0" err="1" smtClean="0"/>
              <a:t>Rasikananda</a:t>
            </a:r>
            <a:r>
              <a:rPr lang="en-US" dirty="0"/>
              <a:t> das	</a:t>
            </a:r>
            <a:r>
              <a:rPr lang="en-US" dirty="0" smtClean="0">
                <a:hlinkClick r:id="rId6"/>
              </a:rPr>
              <a:t>ramabrintha@yahoo.com</a:t>
            </a:r>
            <a:r>
              <a:rPr lang="en-US" dirty="0" smtClean="0"/>
              <a:t> </a:t>
            </a:r>
          </a:p>
          <a:p>
            <a:r>
              <a:rPr lang="en-US" dirty="0" smtClean="0"/>
              <a:t>UKRAINE/Simon	</a:t>
            </a:r>
            <a:r>
              <a:rPr lang="en-US" dirty="0"/>
              <a:t>		</a:t>
            </a:r>
            <a:r>
              <a:rPr lang="en-US" dirty="0" smtClean="0">
                <a:hlinkClick r:id="rId7"/>
              </a:rPr>
              <a:t>simon.kis.das@gmail.com</a:t>
            </a:r>
            <a:r>
              <a:rPr lang="en-US" dirty="0" smtClean="0"/>
              <a:t> </a:t>
            </a:r>
          </a:p>
          <a:p>
            <a:r>
              <a:rPr lang="en-US" dirty="0" smtClean="0"/>
              <a:t>USA/Sri Krishna P. </a:t>
            </a:r>
            <a:r>
              <a:rPr lang="en-US" dirty="0"/>
              <a:t>das	</a:t>
            </a:r>
            <a:r>
              <a:rPr lang="en-US" dirty="0" smtClean="0"/>
              <a:t>	</a:t>
            </a:r>
            <a:r>
              <a:rPr lang="en-US" dirty="0" smtClean="0">
                <a:hlinkClick r:id="rId8"/>
              </a:rPr>
              <a:t>sreekanth.brs@gmail.com</a:t>
            </a:r>
            <a:r>
              <a:rPr lang="en-US" dirty="0" smtClean="0"/>
              <a:t> </a:t>
            </a:r>
            <a:endParaRPr lang="en-US" dirty="0"/>
          </a:p>
        </p:txBody>
      </p:sp>
    </p:spTree>
    <p:extLst>
      <p:ext uri="{BB962C8B-B14F-4D97-AF65-F5344CB8AC3E}">
        <p14:creationId xmlns:p14="http://schemas.microsoft.com/office/powerpoint/2010/main" val="14385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t>IDEAL VEDIC </a:t>
            </a:r>
            <a:r>
              <a:rPr lang="en-US" b="1" smtClean="0"/>
              <a:t>ECO VILLAGE</a:t>
            </a:r>
            <a:endParaRPr lang="en-US" b="1"/>
          </a:p>
        </p:txBody>
      </p:sp>
      <p:pic>
        <p:nvPicPr>
          <p:cNvPr id="8" name="Content Placeholder 7" descr="Village-Cambodia.JPG"/>
          <p:cNvPicPr>
            <a:picLocks noGrp="1" noChangeAspect="1"/>
          </p:cNvPicPr>
          <p:nvPr>
            <p:ph idx="1"/>
          </p:nvPr>
        </p:nvPicPr>
        <p:blipFill>
          <a:blip r:embed="rId2" cstate="print">
            <a:extLst>
              <a:ext uri="{28A0092B-C50C-407E-A947-70E740481C1C}">
                <a14:useLocalDpi xmlns:a14="http://schemas.microsoft.com/office/drawing/2010/main" val="0"/>
              </a:ext>
            </a:extLst>
          </a:blip>
          <a:srcRect t="18254" b="18254"/>
          <a:stretch>
            <a:fillRect/>
          </a:stretch>
        </p:blipFill>
        <p:spPr>
          <a:xfrm>
            <a:off x="1759313" y="2391736"/>
            <a:ext cx="7750447" cy="3990775"/>
          </a:xfrm>
        </p:spPr>
      </p:pic>
    </p:spTree>
    <p:extLst>
      <p:ext uri="{BB962C8B-B14F-4D97-AF65-F5344CB8AC3E}">
        <p14:creationId xmlns:p14="http://schemas.microsoft.com/office/powerpoint/2010/main" val="5106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WEBSITES</a:t>
            </a:r>
            <a:endParaRPr lang="en-US" b="1"/>
          </a:p>
        </p:txBody>
      </p:sp>
      <p:sp>
        <p:nvSpPr>
          <p:cNvPr id="3" name="Content Placeholder 2"/>
          <p:cNvSpPr>
            <a:spLocks noGrp="1"/>
          </p:cNvSpPr>
          <p:nvPr>
            <p:ph idx="1"/>
          </p:nvPr>
        </p:nvSpPr>
        <p:spPr>
          <a:xfrm>
            <a:off x="680321" y="2336872"/>
            <a:ext cx="9613861" cy="4521127"/>
          </a:xfrm>
        </p:spPr>
        <p:txBody>
          <a:bodyPr>
            <a:normAutofit fontScale="92500" lnSpcReduction="10000"/>
          </a:bodyPr>
          <a:lstStyle/>
          <a:p>
            <a:r>
              <a:rPr lang="en-US" dirty="0" smtClean="0"/>
              <a:t>CANADA			</a:t>
            </a:r>
            <a:r>
              <a:rPr lang="en-US" dirty="0" smtClean="0">
                <a:hlinkClick r:id="rId2"/>
              </a:rPr>
              <a:t>www.vedicecovillage.ca</a:t>
            </a:r>
            <a:endParaRPr lang="en-US" dirty="0" smtClean="0"/>
          </a:p>
          <a:p>
            <a:endParaRPr lang="en-US" dirty="0"/>
          </a:p>
          <a:p>
            <a:r>
              <a:rPr lang="en-US" dirty="0"/>
              <a:t>CAMBODIA			</a:t>
            </a:r>
            <a:r>
              <a:rPr lang="en-US" dirty="0">
                <a:hlinkClick r:id="rId3"/>
              </a:rPr>
              <a:t>http://</a:t>
            </a:r>
            <a:r>
              <a:rPr lang="en-US" dirty="0" smtClean="0">
                <a:hlinkClick r:id="rId3"/>
              </a:rPr>
              <a:t>www.iskconcambodia.com</a:t>
            </a:r>
            <a:r>
              <a:rPr lang="en-US" dirty="0" smtClean="0"/>
              <a:t> </a:t>
            </a:r>
          </a:p>
          <a:p>
            <a:endParaRPr lang="en-US" dirty="0"/>
          </a:p>
          <a:p>
            <a:r>
              <a:rPr lang="en-US" dirty="0" smtClean="0"/>
              <a:t>INDIA				</a:t>
            </a:r>
            <a:r>
              <a:rPr lang="en-US" dirty="0" smtClean="0">
                <a:hlinkClick r:id="rId4"/>
              </a:rPr>
              <a:t>www.srisurabhi.org</a:t>
            </a:r>
            <a:endParaRPr lang="en-US" dirty="0" smtClean="0"/>
          </a:p>
          <a:p>
            <a:endParaRPr lang="en-US" dirty="0"/>
          </a:p>
          <a:p>
            <a:r>
              <a:rPr lang="en-US" dirty="0" smtClean="0"/>
              <a:t>INDONESIA			</a:t>
            </a:r>
            <a:r>
              <a:rPr lang="en-US" dirty="0" smtClean="0">
                <a:hlinkClick r:id="rId5"/>
              </a:rPr>
              <a:t>www.gauri.or.id</a:t>
            </a:r>
            <a:endParaRPr lang="en-US" dirty="0" smtClean="0"/>
          </a:p>
          <a:p>
            <a:endParaRPr lang="en-US" dirty="0"/>
          </a:p>
          <a:p>
            <a:r>
              <a:rPr lang="en-US" dirty="0" smtClean="0"/>
              <a:t>UKRAINE		</a:t>
            </a:r>
            <a:r>
              <a:rPr lang="en-US" dirty="0"/>
              <a:t>	</a:t>
            </a:r>
            <a:r>
              <a:rPr lang="en-US" dirty="0" smtClean="0">
                <a:hlinkClick r:id="rId6"/>
              </a:rPr>
              <a:t>www.mother.fund/en/</a:t>
            </a:r>
            <a:endParaRPr lang="en-US" dirty="0" smtClean="0"/>
          </a:p>
          <a:p>
            <a:endParaRPr lang="en-US" dirty="0"/>
          </a:p>
          <a:p>
            <a:r>
              <a:rPr lang="en-US" dirty="0"/>
              <a:t>USA				</a:t>
            </a:r>
            <a:r>
              <a:rPr lang="en-US" dirty="0" smtClean="0">
                <a:hlinkClick r:id="rId7"/>
              </a:rPr>
              <a:t>www.sustainableeco.org</a:t>
            </a:r>
            <a:endParaRPr lang="en-US" dirty="0" smtClean="0"/>
          </a:p>
          <a:p>
            <a:endParaRPr lang="en-US" dirty="0"/>
          </a:p>
          <a:p>
            <a:endParaRPr lang="en-US" dirty="0"/>
          </a:p>
        </p:txBody>
      </p:sp>
    </p:spTree>
    <p:extLst>
      <p:ext uri="{BB962C8B-B14F-4D97-AF65-F5344CB8AC3E}">
        <p14:creationId xmlns:p14="http://schemas.microsoft.com/office/powerpoint/2010/main" val="11711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ŚRĪ </a:t>
            </a:r>
            <a:r>
              <a:rPr lang="en-US" b="1" dirty="0" smtClean="0"/>
              <a:t>SURABHI MANTRA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2018" y="2815713"/>
            <a:ext cx="3657600" cy="1460500"/>
          </a:xfrm>
        </p:spPr>
      </p:pic>
      <p:sp>
        <p:nvSpPr>
          <p:cNvPr id="5" name="TextBox 4"/>
          <p:cNvSpPr txBox="1"/>
          <p:nvPr/>
        </p:nvSpPr>
        <p:spPr>
          <a:xfrm>
            <a:off x="1608447" y="5156469"/>
            <a:ext cx="7484741" cy="461665"/>
          </a:xfrm>
          <a:prstGeom prst="rect">
            <a:avLst/>
          </a:prstGeom>
          <a:noFill/>
        </p:spPr>
        <p:txBody>
          <a:bodyPr wrap="none" rtlCol="0">
            <a:spAutoFit/>
          </a:bodyPr>
          <a:lstStyle/>
          <a:p>
            <a:r>
              <a:rPr lang="en-US" sz="2400" dirty="0" smtClean="0"/>
              <a:t>Hare Krishna Hare Krishna Krishna Krishna Hare Hare</a:t>
            </a:r>
            <a:endParaRPr lang="en-US" sz="2400" dirty="0"/>
          </a:p>
        </p:txBody>
      </p:sp>
      <p:sp>
        <p:nvSpPr>
          <p:cNvPr id="6" name="TextBox 5"/>
          <p:cNvSpPr txBox="1"/>
          <p:nvPr/>
        </p:nvSpPr>
        <p:spPr>
          <a:xfrm>
            <a:off x="2248223" y="5811484"/>
            <a:ext cx="6478055" cy="461665"/>
          </a:xfrm>
          <a:prstGeom prst="rect">
            <a:avLst/>
          </a:prstGeom>
          <a:noFill/>
        </p:spPr>
        <p:txBody>
          <a:bodyPr wrap="none" rtlCol="0">
            <a:spAutoFit/>
          </a:bodyPr>
          <a:lstStyle/>
          <a:p>
            <a:r>
              <a:rPr lang="en-US" sz="2400" dirty="0" smtClean="0"/>
              <a:t>Hare Rama Hare Rama Rama Rama Hare Hare</a:t>
            </a:r>
            <a:endParaRPr lang="en-US" sz="2400" dirty="0"/>
          </a:p>
        </p:txBody>
      </p:sp>
      <p:sp>
        <p:nvSpPr>
          <p:cNvPr id="8" name="TextBox 7"/>
          <p:cNvSpPr txBox="1"/>
          <p:nvPr/>
        </p:nvSpPr>
        <p:spPr>
          <a:xfrm>
            <a:off x="3228378" y="4469563"/>
            <a:ext cx="4244880" cy="461665"/>
          </a:xfrm>
          <a:prstGeom prst="rect">
            <a:avLst/>
          </a:prstGeom>
          <a:noFill/>
        </p:spPr>
        <p:txBody>
          <a:bodyPr wrap="none" rtlCol="0">
            <a:spAutoFit/>
          </a:bodyPr>
          <a:lstStyle/>
          <a:p>
            <a:r>
              <a:rPr lang="en-US" sz="2400" dirty="0" smtClean="0">
                <a:solidFill>
                  <a:srgbClr val="FFFF00"/>
                </a:solidFill>
              </a:rPr>
              <a:t>HARE KRISHNA MAHA MANTRA</a:t>
            </a:r>
            <a:endParaRPr lang="en-US" sz="2400" dirty="0">
              <a:solidFill>
                <a:srgbClr val="FFFF00"/>
              </a:solidFill>
            </a:endParaRPr>
          </a:p>
        </p:txBody>
      </p:sp>
      <p:sp>
        <p:nvSpPr>
          <p:cNvPr id="9" name="TextBox 8"/>
          <p:cNvSpPr txBox="1"/>
          <p:nvPr/>
        </p:nvSpPr>
        <p:spPr>
          <a:xfrm>
            <a:off x="3337573" y="2128807"/>
            <a:ext cx="4026487" cy="461665"/>
          </a:xfrm>
          <a:prstGeom prst="rect">
            <a:avLst/>
          </a:prstGeom>
          <a:noFill/>
        </p:spPr>
        <p:txBody>
          <a:bodyPr wrap="none" rtlCol="0">
            <a:spAutoFit/>
          </a:bodyPr>
          <a:lstStyle/>
          <a:p>
            <a:r>
              <a:rPr lang="en-US" sz="2400" dirty="0">
                <a:solidFill>
                  <a:srgbClr val="FFFF00"/>
                </a:solidFill>
                <a:latin typeface="Balaram" charset="0"/>
                <a:ea typeface="Balaram" charset="0"/>
                <a:cs typeface="Balaram" charset="0"/>
              </a:rPr>
              <a:t>OṀ ŚRĪ SURABHYAI NAMA</a:t>
            </a:r>
            <a:r>
              <a:rPr lang="fr-FR" sz="2400" dirty="0" err="1">
                <a:solidFill>
                  <a:srgbClr val="FFFF00"/>
                </a:solidFill>
                <a:latin typeface="Balaram" charset="0"/>
                <a:ea typeface="Balaram" charset="0"/>
                <a:cs typeface="Balaram" charset="0"/>
              </a:rPr>
              <a:t>Ù</a:t>
            </a:r>
            <a:endParaRPr lang="en-US" sz="2400" dirty="0">
              <a:solidFill>
                <a:srgbClr val="FFFF00"/>
              </a:solidFill>
            </a:endParaRPr>
          </a:p>
        </p:txBody>
      </p:sp>
    </p:spTree>
    <p:extLst>
      <p:ext uri="{BB962C8B-B14F-4D97-AF65-F5344CB8AC3E}">
        <p14:creationId xmlns:p14="http://schemas.microsoft.com/office/powerpoint/2010/main" val="187113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CONTENT - A</a:t>
            </a:r>
            <a:endParaRPr lang="en-US" b="1"/>
          </a:p>
        </p:txBody>
      </p:sp>
      <p:sp>
        <p:nvSpPr>
          <p:cNvPr id="3" name="Content Placeholder 2"/>
          <p:cNvSpPr>
            <a:spLocks noGrp="1"/>
          </p:cNvSpPr>
          <p:nvPr>
            <p:ph idx="1"/>
          </p:nvPr>
        </p:nvSpPr>
        <p:spPr>
          <a:xfrm>
            <a:off x="680321" y="2093496"/>
            <a:ext cx="10581237" cy="4451683"/>
          </a:xfrm>
        </p:spPr>
        <p:txBody>
          <a:bodyPr>
            <a:normAutofit fontScale="92500" lnSpcReduction="10000"/>
          </a:bodyPr>
          <a:lstStyle/>
          <a:p>
            <a:r>
              <a:rPr lang="en-US" dirty="0" smtClean="0"/>
              <a:t>Background (A- </a:t>
            </a:r>
            <a:r>
              <a:rPr lang="en-US" dirty="0" err="1" smtClean="0"/>
              <a:t>Pramana</a:t>
            </a:r>
            <a:r>
              <a:rPr lang="en-US" dirty="0" smtClean="0"/>
              <a:t>, B- ISKCON, C- Current History, D- Global Crisis)</a:t>
            </a:r>
          </a:p>
          <a:p>
            <a:endParaRPr lang="en-US" dirty="0" smtClean="0"/>
          </a:p>
          <a:p>
            <a:r>
              <a:rPr lang="en-US" dirty="0" smtClean="0"/>
              <a:t>Mission</a:t>
            </a:r>
          </a:p>
          <a:p>
            <a:endParaRPr lang="en-US" dirty="0" smtClean="0"/>
          </a:p>
          <a:p>
            <a:r>
              <a:rPr lang="en-US" dirty="0" smtClean="0"/>
              <a:t>Quotes from Srila Prabhupada</a:t>
            </a:r>
          </a:p>
          <a:p>
            <a:endParaRPr lang="en-US" dirty="0" smtClean="0"/>
          </a:p>
          <a:p>
            <a:r>
              <a:rPr lang="en-US" dirty="0" smtClean="0"/>
              <a:t>Global Strategy</a:t>
            </a:r>
          </a:p>
          <a:p>
            <a:endParaRPr lang="en-US" dirty="0" smtClean="0"/>
          </a:p>
          <a:p>
            <a:r>
              <a:rPr lang="en-US" dirty="0" smtClean="0"/>
              <a:t>Short-Term Objectives</a:t>
            </a:r>
          </a:p>
          <a:p>
            <a:endParaRPr lang="en-US" dirty="0" smtClean="0"/>
          </a:p>
          <a:p>
            <a:r>
              <a:rPr lang="en-US" dirty="0" smtClean="0"/>
              <a:t>Long-Term Objectives</a:t>
            </a:r>
          </a:p>
        </p:txBody>
      </p:sp>
    </p:spTree>
    <p:extLst>
      <p:ext uri="{BB962C8B-B14F-4D97-AF65-F5344CB8AC3E}">
        <p14:creationId xmlns:p14="http://schemas.microsoft.com/office/powerpoint/2010/main" val="14775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CONTENT - B</a:t>
            </a:r>
            <a:endParaRPr lang="en-US" b="1"/>
          </a:p>
        </p:txBody>
      </p:sp>
      <p:sp>
        <p:nvSpPr>
          <p:cNvPr id="3" name="Content Placeholder 2"/>
          <p:cNvSpPr>
            <a:spLocks noGrp="1"/>
          </p:cNvSpPr>
          <p:nvPr>
            <p:ph idx="1"/>
          </p:nvPr>
        </p:nvSpPr>
        <p:spPr>
          <a:xfrm>
            <a:off x="680321" y="2336873"/>
            <a:ext cx="11086563" cy="3599316"/>
          </a:xfrm>
        </p:spPr>
        <p:txBody>
          <a:bodyPr>
            <a:normAutofit lnSpcReduction="10000"/>
          </a:bodyPr>
          <a:lstStyle/>
          <a:p>
            <a:r>
              <a:rPr lang="en-US" dirty="0" smtClean="0"/>
              <a:t>Stakeholders</a:t>
            </a:r>
            <a:endParaRPr lang="en-US" dirty="0"/>
          </a:p>
          <a:p>
            <a:r>
              <a:rPr lang="en-US" dirty="0"/>
              <a:t>Sri Surabhi Global</a:t>
            </a:r>
          </a:p>
          <a:p>
            <a:r>
              <a:rPr lang="en-US" dirty="0"/>
              <a:t>Activities</a:t>
            </a:r>
          </a:p>
          <a:p>
            <a:r>
              <a:rPr lang="en-US" dirty="0"/>
              <a:t>Get </a:t>
            </a:r>
            <a:r>
              <a:rPr lang="en-US" dirty="0" smtClean="0"/>
              <a:t>Involved</a:t>
            </a:r>
          </a:p>
          <a:p>
            <a:r>
              <a:rPr lang="en-US" dirty="0" smtClean="0"/>
              <a:t>Media </a:t>
            </a:r>
            <a:r>
              <a:rPr lang="en-US" dirty="0"/>
              <a:t>(A- Audio, B- Books, C- Power Points, D- Documentary Videos</a:t>
            </a:r>
            <a:r>
              <a:rPr lang="en-US" dirty="0" smtClean="0"/>
              <a:t>)</a:t>
            </a:r>
          </a:p>
          <a:p>
            <a:r>
              <a:rPr lang="en-US" dirty="0" smtClean="0"/>
              <a:t>Campaign National Directors</a:t>
            </a:r>
            <a:endParaRPr lang="en-US" dirty="0"/>
          </a:p>
          <a:p>
            <a:r>
              <a:rPr lang="en-US" dirty="0" smtClean="0"/>
              <a:t>Contact Persons</a:t>
            </a:r>
            <a:endParaRPr lang="en-US" dirty="0"/>
          </a:p>
          <a:p>
            <a:r>
              <a:rPr lang="en-US" dirty="0" smtClean="0"/>
              <a:t>Websites</a:t>
            </a:r>
            <a:endParaRPr lang="en-US" dirty="0"/>
          </a:p>
          <a:p>
            <a:endParaRPr lang="en-US" dirty="0"/>
          </a:p>
        </p:txBody>
      </p:sp>
      <p:sp>
        <p:nvSpPr>
          <p:cNvPr id="4" name="TextBox 3"/>
          <p:cNvSpPr txBox="1"/>
          <p:nvPr/>
        </p:nvSpPr>
        <p:spPr>
          <a:xfrm>
            <a:off x="6256421" y="988995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110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BACKGROUND * A-  </a:t>
            </a:r>
            <a:r>
              <a:rPr lang="mr-IN" b="1"/>
              <a:t>–</a:t>
            </a:r>
            <a:r>
              <a:rPr lang="en-US" b="1"/>
              <a:t> PRAMANA - VEDAS</a:t>
            </a:r>
          </a:p>
        </p:txBody>
      </p:sp>
      <p:sp>
        <p:nvSpPr>
          <p:cNvPr id="3" name="Content Placeholder 2"/>
          <p:cNvSpPr>
            <a:spLocks noGrp="1"/>
          </p:cNvSpPr>
          <p:nvPr>
            <p:ph idx="1"/>
          </p:nvPr>
        </p:nvSpPr>
        <p:spPr>
          <a:xfrm>
            <a:off x="680321" y="2336872"/>
            <a:ext cx="11188591" cy="4521127"/>
          </a:xfrm>
        </p:spPr>
        <p:txBody>
          <a:bodyPr/>
          <a:lstStyle/>
          <a:p>
            <a:r>
              <a:rPr lang="en-US" dirty="0"/>
              <a:t>Vedic Culture as Eternal Dharma for Humanity/</a:t>
            </a:r>
            <a:r>
              <a:rPr lang="en-US" dirty="0" err="1"/>
              <a:t>Sanatana</a:t>
            </a:r>
            <a:r>
              <a:rPr lang="en-US" dirty="0"/>
              <a:t> Dharma in </a:t>
            </a:r>
            <a:r>
              <a:rPr lang="en-US" dirty="0">
                <a:solidFill>
                  <a:srgbClr val="FFFF00"/>
                </a:solidFill>
              </a:rPr>
              <a:t>2 </a:t>
            </a:r>
            <a:r>
              <a:rPr lang="en-US" dirty="0" smtClean="0">
                <a:solidFill>
                  <a:srgbClr val="FFFF00"/>
                </a:solidFill>
              </a:rPr>
              <a:t>Features</a:t>
            </a:r>
          </a:p>
          <a:p>
            <a:endParaRPr lang="en-US" dirty="0"/>
          </a:p>
          <a:p>
            <a:r>
              <a:rPr lang="en-US" i="1" dirty="0">
                <a:solidFill>
                  <a:srgbClr val="FFFF00"/>
                </a:solidFill>
              </a:rPr>
              <a:t>“</a:t>
            </a:r>
            <a:r>
              <a:rPr lang="en-US" i="1" dirty="0" err="1">
                <a:solidFill>
                  <a:srgbClr val="FFFF00"/>
                </a:solidFill>
              </a:rPr>
              <a:t>Dharmam</a:t>
            </a:r>
            <a:r>
              <a:rPr lang="en-US" i="1" dirty="0">
                <a:solidFill>
                  <a:srgbClr val="FFFF00"/>
                </a:solidFill>
              </a:rPr>
              <a:t> </a:t>
            </a:r>
            <a:r>
              <a:rPr lang="en-US" i="1" dirty="0" err="1">
                <a:solidFill>
                  <a:srgbClr val="FFFF00"/>
                </a:solidFill>
              </a:rPr>
              <a:t>tu</a:t>
            </a:r>
            <a:r>
              <a:rPr lang="en-US" i="1" dirty="0">
                <a:solidFill>
                  <a:srgbClr val="FFFF00"/>
                </a:solidFill>
              </a:rPr>
              <a:t> </a:t>
            </a:r>
            <a:r>
              <a:rPr lang="en-US" i="1" dirty="0" err="1">
                <a:solidFill>
                  <a:srgbClr val="FFFF00"/>
                </a:solidFill>
              </a:rPr>
              <a:t>saksad</a:t>
            </a:r>
            <a:r>
              <a:rPr lang="en-US" i="1" dirty="0">
                <a:solidFill>
                  <a:srgbClr val="FFFF00"/>
                </a:solidFill>
              </a:rPr>
              <a:t> </a:t>
            </a:r>
            <a:r>
              <a:rPr lang="en-US" i="1" dirty="0" err="1">
                <a:solidFill>
                  <a:srgbClr val="FFFF00"/>
                </a:solidFill>
              </a:rPr>
              <a:t>bhagavat-pranitam</a:t>
            </a:r>
            <a:r>
              <a:rPr lang="en-US" i="1" dirty="0">
                <a:solidFill>
                  <a:srgbClr val="FFFF00"/>
                </a:solidFill>
              </a:rPr>
              <a:t>”</a:t>
            </a:r>
            <a:r>
              <a:rPr lang="en-US" dirty="0"/>
              <a:t> [SB 6.3.19] [Dharma not man-made</a:t>
            </a:r>
            <a:r>
              <a:rPr lang="en-US" dirty="0" smtClean="0"/>
              <a:t>]</a:t>
            </a:r>
          </a:p>
          <a:p>
            <a:endParaRPr lang="en-US" dirty="0"/>
          </a:p>
          <a:p>
            <a:r>
              <a:rPr lang="en-US" dirty="0" err="1">
                <a:solidFill>
                  <a:srgbClr val="FFFF00"/>
                </a:solidFill>
              </a:rPr>
              <a:t>Bhagavat</a:t>
            </a:r>
            <a:r>
              <a:rPr lang="en-US" dirty="0">
                <a:solidFill>
                  <a:srgbClr val="FFFF00"/>
                </a:solidFill>
              </a:rPr>
              <a:t> Dharma</a:t>
            </a:r>
            <a:r>
              <a:rPr lang="en-US" dirty="0"/>
              <a:t> as Eternal “Spiritual </a:t>
            </a:r>
            <a:r>
              <a:rPr lang="en-US" dirty="0" err="1"/>
              <a:t>Sva</a:t>
            </a:r>
            <a:r>
              <a:rPr lang="en-US" dirty="0"/>
              <a:t>-Dharma” [</a:t>
            </a:r>
            <a:r>
              <a:rPr lang="en-US" dirty="0">
                <a:solidFill>
                  <a:srgbClr val="FFFF00"/>
                </a:solidFill>
              </a:rPr>
              <a:t>First Feature</a:t>
            </a:r>
            <a:r>
              <a:rPr lang="en-US" dirty="0" smtClean="0"/>
              <a:t>]</a:t>
            </a:r>
          </a:p>
          <a:p>
            <a:endParaRPr lang="en-US" dirty="0"/>
          </a:p>
          <a:p>
            <a:r>
              <a:rPr lang="en-US" dirty="0">
                <a:solidFill>
                  <a:srgbClr val="FFFF00"/>
                </a:solidFill>
              </a:rPr>
              <a:t>Varnasrama Dharma</a:t>
            </a:r>
            <a:r>
              <a:rPr lang="en-US" dirty="0"/>
              <a:t> as Eternal “Material </a:t>
            </a:r>
            <a:r>
              <a:rPr lang="en-US" dirty="0" err="1"/>
              <a:t>Sva</a:t>
            </a:r>
            <a:r>
              <a:rPr lang="en-US" dirty="0"/>
              <a:t>-Dharma” [</a:t>
            </a:r>
            <a:r>
              <a:rPr lang="en-US" dirty="0">
                <a:solidFill>
                  <a:srgbClr val="FFFF00"/>
                </a:solidFill>
              </a:rPr>
              <a:t>Second Feature</a:t>
            </a:r>
            <a:r>
              <a:rPr lang="en-US" dirty="0" smtClean="0"/>
              <a:t>]</a:t>
            </a:r>
          </a:p>
          <a:p>
            <a:endParaRPr lang="en-US" dirty="0"/>
          </a:p>
          <a:p>
            <a:pPr algn="ctr"/>
            <a:r>
              <a:rPr lang="en-US" b="1" dirty="0" smtClean="0">
                <a:solidFill>
                  <a:srgbClr val="FFFF00"/>
                </a:solidFill>
              </a:rPr>
              <a:t>Both features are meant to coexist and nourish one another.</a:t>
            </a:r>
            <a:endParaRPr lang="en-US" b="1" dirty="0">
              <a:solidFill>
                <a:srgbClr val="FFFF00"/>
              </a:solidFill>
            </a:endParaRPr>
          </a:p>
          <a:p>
            <a:endParaRPr lang="en-US" dirty="0"/>
          </a:p>
        </p:txBody>
      </p:sp>
    </p:spTree>
    <p:extLst>
      <p:ext uri="{BB962C8B-B14F-4D97-AF65-F5344CB8AC3E}">
        <p14:creationId xmlns:p14="http://schemas.microsoft.com/office/powerpoint/2010/main" val="13335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BACKGROUND </a:t>
            </a:r>
            <a:r>
              <a:rPr lang="en-US" b="1"/>
              <a:t>*</a:t>
            </a:r>
            <a:r>
              <a:rPr lang="en-US" b="1" smtClean="0"/>
              <a:t> A-  </a:t>
            </a:r>
            <a:r>
              <a:rPr lang="mr-IN" b="1" smtClean="0"/>
              <a:t>–</a:t>
            </a:r>
            <a:r>
              <a:rPr lang="en-US" b="1" smtClean="0"/>
              <a:t> PRAMANA - VEDAS</a:t>
            </a:r>
            <a:endParaRPr lang="en-US" b="1"/>
          </a:p>
        </p:txBody>
      </p:sp>
      <p:sp>
        <p:nvSpPr>
          <p:cNvPr id="3" name="Content Placeholder 2"/>
          <p:cNvSpPr>
            <a:spLocks noGrp="1"/>
          </p:cNvSpPr>
          <p:nvPr>
            <p:ph idx="1"/>
          </p:nvPr>
        </p:nvSpPr>
        <p:spPr>
          <a:xfrm>
            <a:off x="680321" y="2084832"/>
            <a:ext cx="11229739" cy="4901184"/>
          </a:xfrm>
        </p:spPr>
        <p:txBody>
          <a:bodyPr>
            <a:normAutofit/>
          </a:bodyPr>
          <a:lstStyle/>
          <a:p>
            <a:r>
              <a:rPr lang="en-US" dirty="0" smtClean="0">
                <a:solidFill>
                  <a:srgbClr val="FFFF00"/>
                </a:solidFill>
              </a:rPr>
              <a:t>Sat </a:t>
            </a:r>
            <a:r>
              <a:rPr lang="en-US" dirty="0" err="1" smtClean="0">
                <a:solidFill>
                  <a:srgbClr val="FFFF00"/>
                </a:solidFill>
              </a:rPr>
              <a:t>Sandarbhas</a:t>
            </a:r>
            <a:r>
              <a:rPr lang="en-US" dirty="0" smtClean="0">
                <a:solidFill>
                  <a:srgbClr val="FFFF00"/>
                </a:solidFill>
              </a:rPr>
              <a:t> </a:t>
            </a:r>
            <a:r>
              <a:rPr lang="mr-IN" dirty="0" smtClean="0"/>
              <a:t>–</a:t>
            </a:r>
            <a:r>
              <a:rPr lang="en-US" dirty="0" smtClean="0"/>
              <a:t> Srila </a:t>
            </a:r>
            <a:r>
              <a:rPr lang="en-US" dirty="0" err="1" smtClean="0"/>
              <a:t>Jiva</a:t>
            </a:r>
            <a:r>
              <a:rPr lang="en-US" dirty="0" smtClean="0"/>
              <a:t> </a:t>
            </a:r>
            <a:r>
              <a:rPr lang="en-US" dirty="0" err="1" smtClean="0"/>
              <a:t>Goswami</a:t>
            </a:r>
            <a:r>
              <a:rPr lang="en-US" dirty="0" smtClean="0"/>
              <a:t> 		  [Focus on Spiritual </a:t>
            </a:r>
            <a:r>
              <a:rPr lang="en-US" dirty="0" err="1" smtClean="0"/>
              <a:t>Sva</a:t>
            </a:r>
            <a:r>
              <a:rPr lang="en-US" dirty="0" smtClean="0"/>
              <a:t>-Dharma]</a:t>
            </a:r>
          </a:p>
          <a:p>
            <a:r>
              <a:rPr lang="en-US" dirty="0" smtClean="0">
                <a:solidFill>
                  <a:srgbClr val="FFFF00"/>
                </a:solidFill>
              </a:rPr>
              <a:t>Dasa-</a:t>
            </a:r>
            <a:r>
              <a:rPr lang="en-US" dirty="0" err="1" smtClean="0">
                <a:solidFill>
                  <a:srgbClr val="FFFF00"/>
                </a:solidFill>
              </a:rPr>
              <a:t>Mula</a:t>
            </a:r>
            <a:r>
              <a:rPr lang="en-US" dirty="0" smtClean="0">
                <a:solidFill>
                  <a:srgbClr val="FFFF00"/>
                </a:solidFill>
              </a:rPr>
              <a:t>-</a:t>
            </a:r>
            <a:r>
              <a:rPr lang="en-US" dirty="0" err="1" smtClean="0">
                <a:solidFill>
                  <a:srgbClr val="FFFF00"/>
                </a:solidFill>
              </a:rPr>
              <a:t>Tattva</a:t>
            </a:r>
            <a:r>
              <a:rPr lang="en-US" dirty="0" smtClean="0"/>
              <a:t> </a:t>
            </a:r>
            <a:r>
              <a:rPr lang="mr-IN" dirty="0" smtClean="0"/>
              <a:t>–</a:t>
            </a:r>
            <a:r>
              <a:rPr lang="en-US" dirty="0" smtClean="0"/>
              <a:t> Srila </a:t>
            </a:r>
            <a:r>
              <a:rPr lang="en-US" dirty="0" err="1" smtClean="0"/>
              <a:t>Bhaktivinoda</a:t>
            </a:r>
            <a:r>
              <a:rPr lang="en-US" dirty="0" smtClean="0"/>
              <a:t> </a:t>
            </a:r>
            <a:r>
              <a:rPr lang="en-US" dirty="0" err="1" smtClean="0"/>
              <a:t>Thakura</a:t>
            </a:r>
            <a:r>
              <a:rPr lang="en-US" dirty="0" smtClean="0"/>
              <a:t> [Focus on Spiritual </a:t>
            </a:r>
            <a:r>
              <a:rPr lang="en-US" dirty="0" err="1" smtClean="0"/>
              <a:t>Sva</a:t>
            </a:r>
            <a:r>
              <a:rPr lang="en-US" dirty="0" smtClean="0"/>
              <a:t>-Dharma]</a:t>
            </a:r>
          </a:p>
          <a:p>
            <a:endParaRPr lang="en-US" dirty="0" smtClean="0"/>
          </a:p>
          <a:p>
            <a:r>
              <a:rPr lang="en-US" dirty="0" smtClean="0">
                <a:solidFill>
                  <a:srgbClr val="FFFF00"/>
                </a:solidFill>
              </a:rPr>
              <a:t>Char-</a:t>
            </a:r>
            <a:r>
              <a:rPr lang="en-US" dirty="0" err="1" smtClean="0">
                <a:solidFill>
                  <a:srgbClr val="FFFF00"/>
                </a:solidFill>
              </a:rPr>
              <a:t>Vidya</a:t>
            </a:r>
            <a:r>
              <a:rPr lang="en-US" dirty="0" smtClean="0">
                <a:solidFill>
                  <a:srgbClr val="FFFF00"/>
                </a:solidFill>
              </a:rPr>
              <a:t> </a:t>
            </a:r>
            <a:r>
              <a:rPr lang="en-US" dirty="0" smtClean="0"/>
              <a:t>[</a:t>
            </a:r>
            <a:r>
              <a:rPr lang="en-US" dirty="0" err="1" smtClean="0"/>
              <a:t>Kauthiliya’s</a:t>
            </a:r>
            <a:r>
              <a:rPr lang="en-US" dirty="0" smtClean="0"/>
              <a:t> </a:t>
            </a:r>
            <a:r>
              <a:rPr lang="en-US" dirty="0" err="1" smtClean="0"/>
              <a:t>Arthashastra</a:t>
            </a:r>
            <a:r>
              <a:rPr lang="en-US" dirty="0" smtClean="0"/>
              <a:t>) [Both Spiritual &amp; </a:t>
            </a:r>
            <a:r>
              <a:rPr lang="en-US" dirty="0"/>
              <a:t>M</a:t>
            </a:r>
            <a:r>
              <a:rPr lang="en-US" dirty="0" smtClean="0"/>
              <a:t>aterial </a:t>
            </a:r>
            <a:r>
              <a:rPr lang="en-US" dirty="0" err="1" smtClean="0"/>
              <a:t>Sva-Dharmas</a:t>
            </a:r>
            <a:r>
              <a:rPr lang="en-US" dirty="0" smtClean="0"/>
              <a:t>]</a:t>
            </a:r>
          </a:p>
          <a:p>
            <a:endParaRPr lang="en-US" dirty="0" smtClean="0"/>
          </a:p>
          <a:p>
            <a:pPr lvl="1"/>
            <a:r>
              <a:rPr lang="en-US" dirty="0" err="1" smtClean="0"/>
              <a:t>Anviksiki</a:t>
            </a:r>
            <a:r>
              <a:rPr lang="en-US" dirty="0" smtClean="0"/>
              <a:t> </a:t>
            </a:r>
            <a:r>
              <a:rPr lang="en-US" dirty="0" smtClean="0">
                <a:solidFill>
                  <a:srgbClr val="FFFF00"/>
                </a:solidFill>
              </a:rPr>
              <a:t>(Science of Philosophy)</a:t>
            </a:r>
            <a:r>
              <a:rPr lang="en-US" dirty="0" smtClean="0"/>
              <a:t> 	[1- </a:t>
            </a:r>
            <a:r>
              <a:rPr lang="en-US" dirty="0" err="1" smtClean="0"/>
              <a:t>Sankhya</a:t>
            </a:r>
            <a:r>
              <a:rPr lang="en-US" dirty="0" smtClean="0"/>
              <a:t>, 2- Yoga, 3- </a:t>
            </a:r>
            <a:r>
              <a:rPr lang="en-US" dirty="0" err="1" smtClean="0"/>
              <a:t>Tarka</a:t>
            </a:r>
            <a:r>
              <a:rPr lang="en-US" dirty="0" smtClean="0"/>
              <a:t>]		</a:t>
            </a:r>
            <a:r>
              <a:rPr lang="en-US" dirty="0" smtClean="0">
                <a:solidFill>
                  <a:srgbClr val="FFFF00"/>
                </a:solidFill>
              </a:rPr>
              <a:t>For All </a:t>
            </a:r>
            <a:r>
              <a:rPr lang="en-US" dirty="0" err="1" smtClean="0">
                <a:solidFill>
                  <a:srgbClr val="FFFF00"/>
                </a:solidFill>
              </a:rPr>
              <a:t>Dvijas</a:t>
            </a:r>
            <a:endParaRPr lang="en-US" dirty="0" smtClean="0">
              <a:solidFill>
                <a:srgbClr val="FFFF00"/>
              </a:solidFill>
            </a:endParaRPr>
          </a:p>
          <a:p>
            <a:pPr lvl="1"/>
            <a:endParaRPr lang="en-US" dirty="0" smtClean="0"/>
          </a:p>
          <a:p>
            <a:pPr lvl="1"/>
            <a:r>
              <a:rPr lang="en-US" dirty="0" err="1" smtClean="0"/>
              <a:t>Trayi</a:t>
            </a:r>
            <a:r>
              <a:rPr lang="en-US" dirty="0" smtClean="0"/>
              <a:t> </a:t>
            </a:r>
            <a:r>
              <a:rPr lang="en-US" dirty="0" smtClean="0">
                <a:solidFill>
                  <a:srgbClr val="FFFF00"/>
                </a:solidFill>
              </a:rPr>
              <a:t>(Science of Education)</a:t>
            </a:r>
            <a:r>
              <a:rPr lang="en-US" dirty="0" smtClean="0"/>
              <a:t>  	[14 Books of Knowledge]		</a:t>
            </a:r>
            <a:r>
              <a:rPr lang="en-US" dirty="0" err="1" smtClean="0">
                <a:solidFill>
                  <a:srgbClr val="FFFF00"/>
                </a:solidFill>
              </a:rPr>
              <a:t>Brahmanas</a:t>
            </a:r>
            <a:endParaRPr lang="en-US" dirty="0" smtClean="0">
              <a:solidFill>
                <a:srgbClr val="FFFF00"/>
              </a:solidFill>
            </a:endParaRPr>
          </a:p>
          <a:p>
            <a:pPr lvl="1"/>
            <a:endParaRPr lang="en-US" dirty="0" smtClean="0"/>
          </a:p>
          <a:p>
            <a:pPr lvl="1"/>
            <a:r>
              <a:rPr lang="en-US" dirty="0" err="1" smtClean="0"/>
              <a:t>Danda</a:t>
            </a:r>
            <a:r>
              <a:rPr lang="en-US" dirty="0" smtClean="0"/>
              <a:t> </a:t>
            </a:r>
            <a:r>
              <a:rPr lang="en-US" dirty="0" err="1" smtClean="0"/>
              <a:t>Niti</a:t>
            </a:r>
            <a:r>
              <a:rPr lang="en-US" dirty="0" smtClean="0"/>
              <a:t> </a:t>
            </a:r>
            <a:r>
              <a:rPr lang="en-US" dirty="0" smtClean="0">
                <a:solidFill>
                  <a:srgbClr val="FFFF00"/>
                </a:solidFill>
              </a:rPr>
              <a:t>(Science of Politics)</a:t>
            </a:r>
            <a:r>
              <a:rPr lang="en-US" dirty="0" smtClean="0"/>
              <a:t> 	[Protection/Admin/Welfare]		</a:t>
            </a:r>
            <a:r>
              <a:rPr lang="en-US" dirty="0" err="1" smtClean="0">
                <a:solidFill>
                  <a:srgbClr val="FFFF00"/>
                </a:solidFill>
              </a:rPr>
              <a:t>Ksatriyas</a:t>
            </a:r>
            <a:endParaRPr lang="en-US" dirty="0" smtClean="0">
              <a:solidFill>
                <a:srgbClr val="FFFF00"/>
              </a:solidFill>
            </a:endParaRPr>
          </a:p>
          <a:p>
            <a:pPr lvl="1"/>
            <a:endParaRPr lang="en-US" dirty="0" smtClean="0"/>
          </a:p>
          <a:p>
            <a:pPr lvl="1"/>
            <a:r>
              <a:rPr lang="en-US" dirty="0" err="1" smtClean="0"/>
              <a:t>Varta</a:t>
            </a:r>
            <a:r>
              <a:rPr lang="en-US" dirty="0" smtClean="0"/>
              <a:t> </a:t>
            </a:r>
            <a:r>
              <a:rPr lang="en-US" dirty="0" smtClean="0">
                <a:solidFill>
                  <a:srgbClr val="FFFF00"/>
                </a:solidFill>
              </a:rPr>
              <a:t>(Science of Economics)</a:t>
            </a:r>
            <a:r>
              <a:rPr lang="en-US" dirty="0"/>
              <a:t> </a:t>
            </a:r>
            <a:r>
              <a:rPr lang="en-US" dirty="0" smtClean="0"/>
              <a:t>	[</a:t>
            </a:r>
            <a:r>
              <a:rPr lang="en-US" dirty="0" err="1" smtClean="0"/>
              <a:t>Krishi</a:t>
            </a:r>
            <a:r>
              <a:rPr lang="en-US" dirty="0" smtClean="0"/>
              <a:t>/Go-</a:t>
            </a:r>
            <a:r>
              <a:rPr lang="en-US" dirty="0" err="1" smtClean="0"/>
              <a:t>Raksya</a:t>
            </a:r>
            <a:r>
              <a:rPr lang="en-US" dirty="0" smtClean="0"/>
              <a:t>/</a:t>
            </a:r>
            <a:r>
              <a:rPr lang="en-US" dirty="0" err="1" smtClean="0"/>
              <a:t>Vanijyam</a:t>
            </a:r>
            <a:r>
              <a:rPr lang="en-US" dirty="0" smtClean="0"/>
              <a:t>]		</a:t>
            </a:r>
            <a:r>
              <a:rPr lang="en-US" dirty="0" smtClean="0">
                <a:solidFill>
                  <a:srgbClr val="FFFF00"/>
                </a:solidFill>
              </a:rPr>
              <a:t>Vaisyas</a:t>
            </a:r>
          </a:p>
          <a:p>
            <a:pPr lvl="1"/>
            <a:endParaRPr lang="en-US" dirty="0"/>
          </a:p>
        </p:txBody>
      </p:sp>
    </p:spTree>
    <p:extLst>
      <p:ext uri="{BB962C8B-B14F-4D97-AF65-F5344CB8AC3E}">
        <p14:creationId xmlns:p14="http://schemas.microsoft.com/office/powerpoint/2010/main" val="206205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4651</TotalTime>
  <Words>2295</Words>
  <Application>Microsoft Office PowerPoint</Application>
  <PresentationFormat>Произвольный</PresentationFormat>
  <Paragraphs>389</Paragraphs>
  <Slides>51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Berlin</vt:lpstr>
      <vt:lpstr>OṀ  ŚRĪ SURABHI CAMPAIGN</vt:lpstr>
      <vt:lpstr>INVOCATION</vt:lpstr>
      <vt:lpstr>FIRST IS COW!</vt:lpstr>
      <vt:lpstr>LOGO   OṀ ŚRĪ SURABHI CAMPAIGN</vt:lpstr>
      <vt:lpstr>IDEAL VEDIC ECO VILLAGE</vt:lpstr>
      <vt:lpstr>CONTENT - A</vt:lpstr>
      <vt:lpstr>CONTENT - B</vt:lpstr>
      <vt:lpstr>BACKGROUND * A-  – PRAMANA - VEDAS</vt:lpstr>
      <vt:lpstr>BACKGROUND * A-  – PRAMANA - VEDAS</vt:lpstr>
      <vt:lpstr>BACKGROUND * B- ISKCON in Perspective</vt:lpstr>
      <vt:lpstr>Презентация PowerPoint</vt:lpstr>
      <vt:lpstr>Презентация PowerPoint</vt:lpstr>
      <vt:lpstr>Презентация PowerPoint</vt:lpstr>
      <vt:lpstr>ISKCON’s current activities have similarities with  Srila Prabhupada’s Essay called “Gita Nagari”</vt:lpstr>
      <vt:lpstr>BACKGROUND * B- ISKCON</vt:lpstr>
      <vt:lpstr>BACKGROUND * C- Current History</vt:lpstr>
      <vt:lpstr>BACKGROUND D * GLOBAL CRISIS</vt:lpstr>
      <vt:lpstr>BACKGROUND * D- GLOBAL STATISTICS</vt:lpstr>
      <vt:lpstr>BACKGROUND * D- GLOBAL STATISTICS</vt:lpstr>
      <vt:lpstr>MISSION</vt:lpstr>
      <vt:lpstr>QUOTES FROM SRILA PRABHUPADA</vt:lpstr>
      <vt:lpstr>QUOTES FROM SRILA PRABHUPADA</vt:lpstr>
      <vt:lpstr>QUOTES FROM SRILA PRABHUPADA</vt:lpstr>
      <vt:lpstr>QUOTES FROM SRILA PRABHUPADA</vt:lpstr>
      <vt:lpstr>GLOBAL STRATEGY</vt:lpstr>
      <vt:lpstr>SIMPLE LIVING * HIGH THINKING</vt:lpstr>
      <vt:lpstr>Short Term Goal-1 * Personal Oath *</vt:lpstr>
      <vt:lpstr>Short Term Goal-2 * Family Practices *</vt:lpstr>
      <vt:lpstr>Short Term Goal-3 * Green City Temples *</vt:lpstr>
      <vt:lpstr>Short Term Goal-4 * Ahimsa Milk *</vt:lpstr>
      <vt:lpstr>Short Term Goal-5 * Cooking in Ghee *</vt:lpstr>
      <vt:lpstr>Short Term Goal-6 * Adopt a Cow *</vt:lpstr>
      <vt:lpstr>Short Term Goal-7  * Adopt a Village *</vt:lpstr>
      <vt:lpstr>LONG TERM OBJECTIVES</vt:lpstr>
      <vt:lpstr>LONG TERM OBJECTIVES</vt:lpstr>
      <vt:lpstr>LONG TERM OBJECTIVES</vt:lpstr>
      <vt:lpstr>LONG TERM OBJECTIVES</vt:lpstr>
      <vt:lpstr>LONG TERM OBJECTIVES</vt:lpstr>
      <vt:lpstr>STAKEHOLDERS</vt:lpstr>
      <vt:lpstr>ŚRĪ SURABHI GLOBAL  Promoting a Global Cow-Based Culture</vt:lpstr>
      <vt:lpstr>    ŚRĪ SURABHI GLOBAL         Three Levels of Involvement</vt:lpstr>
      <vt:lpstr>ACTIVITIES</vt:lpstr>
      <vt:lpstr>GET INVOLVED</vt:lpstr>
      <vt:lpstr>MEDIA *  AUDIO</vt:lpstr>
      <vt:lpstr>MEDIA * BOOKS (Partial List)</vt:lpstr>
      <vt:lpstr>MEDIA * POWER POINTS (Partial List)</vt:lpstr>
      <vt:lpstr>MEDIA * DOCUMENTARIES (Partial List)</vt:lpstr>
      <vt:lpstr>OṀ ŚRĪ SURABHI CAMPAIGN DIRECTORS</vt:lpstr>
      <vt:lpstr>CONTACT PERSONS</vt:lpstr>
      <vt:lpstr>WEBSITES</vt:lpstr>
      <vt:lpstr>ŚRĪ SURABHI MANTRA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SURABHI CAMPAIGN</dc:title>
  <dc:creator>Bhakti Raghava Swami</dc:creator>
  <cp:lastModifiedBy>Simon</cp:lastModifiedBy>
  <cp:revision>105</cp:revision>
  <dcterms:created xsi:type="dcterms:W3CDTF">2018-07-26T04:27:22Z</dcterms:created>
  <dcterms:modified xsi:type="dcterms:W3CDTF">2021-06-28T23:02:37Z</dcterms:modified>
</cp:coreProperties>
</file>